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5"/>
  </p:notesMasterIdLst>
  <p:handoutMasterIdLst>
    <p:handoutMasterId r:id="rId46"/>
  </p:handoutMasterIdLst>
  <p:sldIdLst>
    <p:sldId id="274" r:id="rId2"/>
    <p:sldId id="295" r:id="rId3"/>
    <p:sldId id="308" r:id="rId4"/>
    <p:sldId id="307" r:id="rId5"/>
    <p:sldId id="306" r:id="rId6"/>
    <p:sldId id="305" r:id="rId7"/>
    <p:sldId id="309" r:id="rId8"/>
    <p:sldId id="310" r:id="rId9"/>
    <p:sldId id="311" r:id="rId10"/>
    <p:sldId id="323" r:id="rId11"/>
    <p:sldId id="312" r:id="rId12"/>
    <p:sldId id="313" r:id="rId13"/>
    <p:sldId id="314" r:id="rId14"/>
    <p:sldId id="316" r:id="rId15"/>
    <p:sldId id="317" r:id="rId16"/>
    <p:sldId id="318" r:id="rId17"/>
    <p:sldId id="322" r:id="rId18"/>
    <p:sldId id="324" r:id="rId19"/>
    <p:sldId id="326" r:id="rId20"/>
    <p:sldId id="325" r:id="rId21"/>
    <p:sldId id="327" r:id="rId22"/>
    <p:sldId id="328" r:id="rId23"/>
    <p:sldId id="319" r:id="rId24"/>
    <p:sldId id="320" r:id="rId25"/>
    <p:sldId id="321" r:id="rId26"/>
    <p:sldId id="329" r:id="rId27"/>
    <p:sldId id="330" r:id="rId28"/>
    <p:sldId id="331" r:id="rId29"/>
    <p:sldId id="332" r:id="rId30"/>
    <p:sldId id="333" r:id="rId31"/>
    <p:sldId id="334" r:id="rId32"/>
    <p:sldId id="335" r:id="rId33"/>
    <p:sldId id="336" r:id="rId34"/>
    <p:sldId id="337" r:id="rId35"/>
    <p:sldId id="338" r:id="rId36"/>
    <p:sldId id="339" r:id="rId37"/>
    <p:sldId id="340" r:id="rId38"/>
    <p:sldId id="341" r:id="rId39"/>
    <p:sldId id="342" r:id="rId40"/>
    <p:sldId id="343" r:id="rId41"/>
    <p:sldId id="344" r:id="rId42"/>
    <p:sldId id="345" r:id="rId43"/>
    <p:sldId id="293" r:id="rId4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
          <p15:clr>
            <a:srgbClr val="A4A3A4"/>
          </p15:clr>
        </p15:guide>
        <p15:guide id="2" orient="horz" pos="2870">
          <p15:clr>
            <a:srgbClr val="A4A3A4"/>
          </p15:clr>
        </p15:guide>
        <p15:guide id="3" orient="horz" pos="547">
          <p15:clr>
            <a:srgbClr val="A4A3A4"/>
          </p15:clr>
        </p15:guide>
        <p15:guide id="4" orient="horz" pos="725">
          <p15:clr>
            <a:srgbClr val="A4A3A4"/>
          </p15:clr>
        </p15:guide>
        <p15:guide id="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2C4CFF"/>
    <a:srgbClr val="FFFFFF"/>
    <a:srgbClr val="EC881D"/>
    <a:srgbClr val="5F6062"/>
    <a:srgbClr val="0079DB"/>
    <a:srgbClr val="DC7B1F"/>
    <a:srgbClr val="000000"/>
    <a:srgbClr val="231F20"/>
    <a:srgbClr val="D8D8D8"/>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61676" autoAdjust="0"/>
  </p:normalViewPr>
  <p:slideViewPr>
    <p:cSldViewPr snapToGrid="0">
      <p:cViewPr>
        <p:scale>
          <a:sx n="125" d="100"/>
          <a:sy n="125" d="100"/>
        </p:scale>
        <p:origin x="224" y="-96"/>
      </p:cViewPr>
      <p:guideLst>
        <p:guide orient="horz" pos="102"/>
        <p:guide orient="horz" pos="2870"/>
        <p:guide orient="horz" pos="547"/>
        <p:guide orient="horz" pos="725"/>
        <p:guide/>
      </p:guideLst>
    </p:cSldViewPr>
  </p:slideViewPr>
  <p:notesTextViewPr>
    <p:cViewPr>
      <p:scale>
        <a:sx n="114" d="100"/>
        <a:sy n="114" d="100"/>
      </p:scale>
      <p:origin x="0" y="0"/>
    </p:cViewPr>
  </p:notesTextViewPr>
  <p:sorterViewPr>
    <p:cViewPr>
      <p:scale>
        <a:sx n="66" d="100"/>
        <a:sy n="66" d="100"/>
      </p:scale>
      <p:origin x="0" y="0"/>
    </p:cViewPr>
  </p:sorterViewPr>
  <p:notesViewPr>
    <p:cSldViewPr snapToGrid="0">
      <p:cViewPr>
        <p:scale>
          <a:sx n="140" d="100"/>
          <a:sy n="140" d="100"/>
        </p:scale>
        <p:origin x="1552" y="-228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handoutMaster" Target="handoutMasters/handout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FBC6CC6-8138-E540-A434-B867CC36BCD0}" type="datetime1">
              <a:rPr lang="en-US" smtClean="0"/>
              <a:t>8/5/17</a:t>
            </a:fld>
            <a:endParaRPr lang="en-US"/>
          </a:p>
        </p:txBody>
      </p:sp>
      <p:sp>
        <p:nvSpPr>
          <p:cNvPr id="6" name="TextBox 5"/>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a:solidFill>
                <a:schemeClr val="bg2"/>
              </a:solidFill>
            </a:endParaRPr>
          </a:p>
        </p:txBody>
      </p:sp>
      <p:grpSp>
        <p:nvGrpSpPr>
          <p:cNvPr id="8" name="Group 4"/>
          <p:cNvGrpSpPr>
            <a:grpSpLocks noChangeAspect="1"/>
          </p:cNvGrpSpPr>
          <p:nvPr/>
        </p:nvGrpSpPr>
        <p:grpSpPr bwMode="auto">
          <a:xfrm>
            <a:off x="6010878" y="8738453"/>
            <a:ext cx="531812" cy="119063"/>
            <a:chOff x="5137" y="4139"/>
            <a:chExt cx="335" cy="75"/>
          </a:xfrm>
          <a:solidFill>
            <a:schemeClr val="accent1"/>
          </a:solidFill>
        </p:grpSpPr>
        <p:sp>
          <p:nvSpPr>
            <p:cNvPr id="9"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3"/>
          <p:cNvSpPr>
            <a:spLocks noGrp="1"/>
          </p:cNvSpPr>
          <p:nvPr>
            <p:ph type="ftr" sz="quarter" idx="2"/>
          </p:nvPr>
        </p:nvSpPr>
        <p:spPr>
          <a:xfrm>
            <a:off x="457200" y="8743301"/>
            <a:ext cx="2971800" cy="107722"/>
          </a:xfrm>
          <a:prstGeom prst="rect">
            <a:avLst/>
          </a:prstGeom>
        </p:spPr>
        <p:txBody>
          <a:bodyPr vert="horz" wrap="square" lIns="0" tIns="0" rIns="0" bIns="0" rtlCol="0" anchor="ctr">
            <a:spAutoFit/>
          </a:bodyPr>
          <a:lstStyle/>
          <a:p>
            <a:r>
              <a:rPr lang="en-US" sz="700">
                <a:solidFill>
                  <a:schemeClr val="bg2"/>
                </a:solidFill>
              </a:rPr>
              <a:t>© 2016 Teradata</a:t>
            </a: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20B24A-4901-584A-9EFA-AC0C3BF0E694}" type="datetime1">
              <a:rPr lang="en-US" smtClean="0"/>
              <a:t>8/5/17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a:solidFill>
                <a:schemeClr val="bg2"/>
              </a:solidFill>
            </a:endParaRPr>
          </a:p>
        </p:txBody>
      </p:sp>
      <p:grpSp>
        <p:nvGrpSpPr>
          <p:cNvPr id="9" name="Group 4"/>
          <p:cNvGrpSpPr>
            <a:grpSpLocks noChangeAspect="1"/>
          </p:cNvGrpSpPr>
          <p:nvPr/>
        </p:nvGrpSpPr>
        <p:grpSpPr bwMode="auto">
          <a:xfrm>
            <a:off x="6010878" y="8738453"/>
            <a:ext cx="531812" cy="119063"/>
            <a:chOff x="5137" y="4139"/>
            <a:chExt cx="335" cy="75"/>
          </a:xfrm>
          <a:solidFill>
            <a:schemeClr val="accent1"/>
          </a:solidFill>
        </p:grpSpPr>
        <p:sp>
          <p:nvSpPr>
            <p:cNvPr id="10"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5"/>
          <p:cNvSpPr>
            <a:spLocks noGrp="1"/>
          </p:cNvSpPr>
          <p:nvPr>
            <p:ph type="ftr" sz="quarter" idx="4"/>
          </p:nvPr>
        </p:nvSpPr>
        <p:spPr>
          <a:xfrm>
            <a:off x="457200" y="8743301"/>
            <a:ext cx="2971800" cy="107722"/>
          </a:xfrm>
          <a:prstGeom prst="rect">
            <a:avLst/>
          </a:prstGeom>
        </p:spPr>
        <p:txBody>
          <a:bodyPr vert="horz" wrap="square" lIns="0" tIns="0" rIns="0" bIns="0" rtlCol="0" anchor="ctr">
            <a:spAutoFit/>
          </a:bodyPr>
          <a:lstStyle>
            <a:lvl1pPr>
              <a:defRPr lang="en-US" sz="700" smtClean="0">
                <a:solidFill>
                  <a:schemeClr val="bg2"/>
                </a:solidFill>
              </a:defRPr>
            </a:lvl1pPr>
          </a:lstStyle>
          <a:p>
            <a:r>
              <a:rPr lang="en-US"/>
              <a:t>© 2016 Teradata</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notesStyle>
    <a:lvl1pPr marL="173038" indent="-173038" algn="l" defTabSz="914400" rtl="0" eaLnBrk="1" latinLnBrk="0" hangingPunct="1">
      <a:lnSpc>
        <a:spcPct val="95000"/>
      </a:lnSpc>
      <a:spcBef>
        <a:spcPts val="400"/>
      </a:spcBef>
      <a:buFont typeface="Arial" panose="020B0604020202020204" pitchFamily="34" charset="0"/>
      <a:buChar char="•"/>
      <a:defRPr sz="1200" kern="1200">
        <a:solidFill>
          <a:schemeClr val="tx1"/>
        </a:solidFill>
        <a:latin typeface="+mn-lt"/>
        <a:ea typeface="+mn-ea"/>
        <a:cs typeface="+mn-cs"/>
      </a:defRPr>
    </a:lvl1pPr>
    <a:lvl2pPr marL="2841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2pPr>
    <a:lvl3pPr marL="4016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3pPr>
    <a:lvl4pPr marL="5127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4pPr>
    <a:lvl5pPr marL="6302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a:t>Recommendation systems share roots with early communication.  With the advent of communication in humans came the ability to share information and influence others.</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1418714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a:t>Traditional recommendation systems require collection of data from the outset.  Relevant informant from users is needed to generate a user profile or model for prediction.  The system needs to know as much as possible from the user in order to provide reasonable recommendations as soon as possible.  Obviously, accurate models indispensable for creating relevant and accurate recommendations.</a:t>
            </a:r>
          </a:p>
          <a:p>
            <a:r>
              <a:rPr lang="en-US" sz="2000" baseline="0" dirty="0"/>
              <a:t>Explicit feedback comes directly form the user.  Traditional approaches normally prompt users through a system interface to provide ratings of items in order to construct and improve the users’ model.  The quality of the users’ input determines the accuracy of the model. The main shortcoming of this approach is it requires effort on the part of the user.</a:t>
            </a:r>
          </a:p>
          <a:p>
            <a:r>
              <a:rPr lang="en-US" sz="2000" baseline="0" dirty="0"/>
              <a:t>Implicit feedback can ben inferred by tracking users’ preferences by monitoring different actions such as purchase history, navigation history, time spent on web pages, links followed, email content and button clicks.  Inferred from user behavior, implicit feedback data might be more objective that explicit feedback.</a:t>
            </a:r>
          </a:p>
          <a:p>
            <a:r>
              <a:rPr lang="en-US" sz="2000" baseline="0" dirty="0"/>
              <a:t>The strengths of both implicit and explicit feedback can be combined in a hybrid system in order to minimize their weaknesses and get a better performing system. This can be achieved by using an implicit data as a check on explicit rating or allowing users to give explicit feedback only when the user chooses to do so.</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40871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a:t>The Learning Phase implies a learning algorithm to filter and exploit the user’s features from the feedback gathered.  The </a:t>
            </a:r>
            <a:r>
              <a:rPr lang="en-US" sz="2000" baseline="0" dirty="0" err="1"/>
              <a:t>algo</a:t>
            </a:r>
            <a:r>
              <a:rPr lang="en-US" sz="2000" baseline="0" dirty="0"/>
              <a:t> recommends or </a:t>
            </a:r>
            <a:r>
              <a:rPr lang="en-US" sz="2000" baseline="0" dirty="0" err="1"/>
              <a:t>predcts</a:t>
            </a:r>
            <a:r>
              <a:rPr lang="en-US" sz="2000" baseline="0" dirty="0"/>
              <a:t> what kind of items the user may prefer.  This directly based on history or model, or indirectly based on the observed activities of the user. The use of efficient and accurate recommendation techniques is very important for a system that will provide good recommendation to its individual users. This explains the importance of understanding the features and potentials of different recommendation techniques. This image shows the anatomy of different recommendation filtering techniques.</a:t>
            </a:r>
            <a:endParaRPr lang="en-US" sz="2000" dirty="0"/>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639724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Content-based technique is a domain-dependent algorithm and it emphasizes more on the analysis of the attributes of items in order to generate predictions. When documents such as web pages, publications and news are to be recommended, content-based filtering technique is the most successful. In content-based filtering technique, recommendation is made based on the user profiles using features extracted from the content of the items the user has evaluated in the past . Items that are mostly related to the positively rated items are recommended to the user. CBF uses different types of models to find similarity between documents in order to generate meaningful recommendations. It could use Vector Space Model such as Term Frequency Inverse Document Frequency (TF/IDF) or Probabilistic models such as </a:t>
            </a:r>
            <a:r>
              <a:rPr lang="en-US" sz="2000" dirty="0" err="1"/>
              <a:t>Naı</a:t>
            </a:r>
            <a:r>
              <a:rPr lang="en-US" sz="2000" dirty="0"/>
              <a:t> ̈</a:t>
            </a:r>
            <a:r>
              <a:rPr lang="en-US" sz="2000" dirty="0" err="1"/>
              <a:t>ve</a:t>
            </a:r>
            <a:r>
              <a:rPr lang="en-US" sz="2000" dirty="0"/>
              <a:t> Bayes Classifier, Decision Trees or Neural Networks to model the relationship between different documents within a corpus. These techniques make recommendations by learning the underlying model with either statistical analysis or machine learning techniques. Content-based filtering tech- </a:t>
            </a:r>
            <a:r>
              <a:rPr lang="en-US" sz="2000" dirty="0" err="1"/>
              <a:t>nique</a:t>
            </a:r>
            <a:r>
              <a:rPr lang="en-US" sz="2000" dirty="0"/>
              <a:t> does not need the profile of other users since they do not influence recommendation. Also, if the user profile changes, CBF technique still has the potential to adjust its rec- </a:t>
            </a:r>
            <a:r>
              <a:rPr lang="en-US" sz="2000" dirty="0" err="1"/>
              <a:t>ommendations</a:t>
            </a:r>
            <a:r>
              <a:rPr lang="en-US" sz="2000" dirty="0"/>
              <a:t> within a very short period of time. The major disadvantage of this technique is the need to have an in- depth knowledge and description of the features of the items in the profile.</a:t>
            </a:r>
          </a:p>
          <a:p>
            <a:r>
              <a:rPr lang="en-US" sz="2000" dirty="0"/>
              <a:t>Collaborative filtering is a domain-independent prediction technique for content that cannot easily and adequately be described by metadata such as movies and music. Collaborative filtering technique works by building a database (user-item matrix) of preferences for items by users. It then matches users with relevant interest and preferences by </a:t>
            </a:r>
            <a:r>
              <a:rPr lang="en-US" sz="2000" dirty="0" err="1"/>
              <a:t>calcu</a:t>
            </a:r>
            <a:r>
              <a:rPr lang="en-US" sz="2000" dirty="0"/>
              <a:t>- </a:t>
            </a:r>
            <a:r>
              <a:rPr lang="en-US" sz="2000" dirty="0" err="1"/>
              <a:t>lating</a:t>
            </a:r>
            <a:r>
              <a:rPr lang="en-US" sz="2000" dirty="0"/>
              <a:t> similarities between their profiles to make </a:t>
            </a:r>
            <a:r>
              <a:rPr lang="en-US" sz="2000" dirty="0" err="1"/>
              <a:t>recommenda</a:t>
            </a:r>
            <a:r>
              <a:rPr lang="en-US" sz="2000" dirty="0"/>
              <a:t>- </a:t>
            </a:r>
            <a:r>
              <a:rPr lang="en-US" sz="2000" dirty="0" err="1"/>
              <a:t>tions</a:t>
            </a:r>
            <a:r>
              <a:rPr lang="en-US" sz="2000" dirty="0"/>
              <a:t>. Such users build a group called neighborhood. An user gets recommendations to those items that he has not rated before but that were already positively rated by users in his neighborhood. Recommendations that are produced by CF can be of either prediction or recommendation. Prediction is a numerical value, </a:t>
            </a:r>
            <a:r>
              <a:rPr lang="en-US" sz="2000" dirty="0" err="1"/>
              <a:t>Rij</a:t>
            </a:r>
            <a:r>
              <a:rPr lang="en-US" sz="2000" dirty="0"/>
              <a:t>, expressing the predicted score of item j for the user </a:t>
            </a:r>
            <a:r>
              <a:rPr lang="en-US" sz="2000" dirty="0" err="1"/>
              <a:t>i</a:t>
            </a:r>
            <a:r>
              <a:rPr lang="en-US" sz="2000" dirty="0"/>
              <a:t>, while Recommendation is a list of top N items that the user will like the most.. The technique of collaborative filtering can be divided into two cate- </a:t>
            </a:r>
            <a:r>
              <a:rPr lang="en-US" sz="2000" dirty="0" err="1"/>
              <a:t>gories</a:t>
            </a:r>
            <a:r>
              <a:rPr lang="en-US" sz="2000" dirty="0"/>
              <a:t>: memory-based and model-based.</a:t>
            </a:r>
          </a:p>
          <a:p>
            <a:r>
              <a:rPr lang="en-US" sz="2000" dirty="0"/>
              <a:t>Hybrid filtering technique combines different recommendation techniques in order to gain better system optimization to avoid some limitations and problems of pure recommendation sys- </a:t>
            </a:r>
            <a:r>
              <a:rPr lang="en-US" sz="2000" dirty="0" err="1"/>
              <a:t>tems</a:t>
            </a:r>
            <a:r>
              <a:rPr lang="en-US" sz="2000" dirty="0"/>
              <a:t>. The idea behind hybrid techniques is that a com- </a:t>
            </a:r>
            <a:r>
              <a:rPr lang="en-US" sz="2000" dirty="0" err="1"/>
              <a:t>bination</a:t>
            </a:r>
            <a:r>
              <a:rPr lang="en-US" sz="2000" dirty="0"/>
              <a:t> of algorithms will provide more accurate and effective recommendations than a single algorithm as the disadvantages of one algorithm can be overcome by another algorithm</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1059765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recent years some of the more successful technologies for recommender systems are the collaborative filtering types.  A number of different algorithmic approaches exist. </a:t>
            </a:r>
            <a:r>
              <a:rPr lang="en-US" dirty="0"/>
              <a:t>Each algorithmic approach has adherents who claim it to be superior for some purpose. Clearly identifying the best algorithm for a given purpose has proven challenging, in part because researchers disagree on which attributes should be measured, and on which metrics should be used for each attribute. Re- searchers who survey the literature will find over a dozen quantitative metrics and additional qualitative evaluation techniques. </a:t>
            </a:r>
            <a:endParaRPr lang="en-US" dirty="0"/>
          </a:p>
          <a:p>
            <a:r>
              <a:rPr lang="en-US" dirty="0"/>
              <a:t>Evaluating recommender systems and their algorithms is inherently </a:t>
            </a:r>
            <a:r>
              <a:rPr lang="en-US" dirty="0" smtClean="0"/>
              <a:t>difficult </a:t>
            </a:r>
            <a:r>
              <a:rPr lang="en-US" dirty="0"/>
              <a:t>for several reasons. First, different algorithms may be better or worse on different data sets. Many collaborative filtering algorithms have been designed specifically for data sets where there are many more users than items (e.g., the </a:t>
            </a:r>
            <a:r>
              <a:rPr lang="en-US" dirty="0" err="1"/>
              <a:t>MovieLens</a:t>
            </a:r>
            <a:r>
              <a:rPr lang="en-US" dirty="0"/>
              <a:t> data set has 65,000 users and 5,000 movies). Such algorithms may be entirely inappropriate in a domain where there are many more items than users (e.g., a research paper recommender with thousands of users but tens or hundreds of thousands of articles to recommend). Similar differences exist for ratings density, ratings scale, and other properties of data sets. </a:t>
            </a:r>
            <a:endParaRPr lang="en-US" dirty="0"/>
          </a:p>
          <a:p>
            <a:r>
              <a:rPr lang="en-US" dirty="0"/>
              <a:t>The second reason that evaluation is difficult is that the goals for which an evaluation is performed may differ. Much early evaluation work focused specifically on the “accuracy” of collaborative filtering algorithms in “predict- </a:t>
            </a:r>
            <a:r>
              <a:rPr lang="en-US" dirty="0" err="1"/>
              <a:t>ing</a:t>
            </a:r>
            <a:r>
              <a:rPr lang="en-US" dirty="0"/>
              <a:t>” withheld ratings. Even early researchers recognized, however, that when recommenders are used to support decisions, it can be more valuable to measure how often the system leads its users to wrong choices. </a:t>
            </a:r>
            <a:endParaRPr lang="en-US" dirty="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493300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way of definition, let us stipulate that collaborative </a:t>
            </a:r>
            <a:r>
              <a:rPr lang="en-US" dirty="0"/>
              <a:t>Filtering(CF) is a subset of algorithms that exploit other users and items along with their ratings(selection, purchase information could be also used) and target user history to recommend an item that target user does not have ratings for. Fundamental assumption behind this approach is that other users preference over the items could be used recommending an item to the user who did not see the item or purchase before. CF differs itself from content-based methods in the sense that user or the item itself does not play a role in </a:t>
            </a:r>
            <a:r>
              <a:rPr lang="en-US" dirty="0" smtClean="0"/>
              <a:t>recommendation </a:t>
            </a:r>
            <a:r>
              <a:rPr lang="en-US" dirty="0"/>
              <a:t>but rather how(</a:t>
            </a:r>
            <a:r>
              <a:rPr lang="en-US" b="1" dirty="0"/>
              <a:t>rating</a:t>
            </a:r>
            <a:r>
              <a:rPr lang="en-US" dirty="0"/>
              <a:t>) and which </a:t>
            </a:r>
            <a:r>
              <a:rPr lang="en-US" dirty="0" smtClean="0"/>
              <a:t>rated </a:t>
            </a:r>
            <a:r>
              <a:rPr lang="en-US" dirty="0"/>
              <a:t>a particular </a:t>
            </a:r>
            <a:r>
              <a:rPr lang="en-US" b="1" dirty="0"/>
              <a:t>item</a:t>
            </a:r>
            <a:r>
              <a:rPr lang="en-US" dirty="0"/>
              <a:t>. (Preference of users is shared through a group of users who selected, purchased or rate items similarly)</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191478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3228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780255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way of definition, let us stipulate that collaborative </a:t>
            </a:r>
            <a:r>
              <a:rPr lang="en-US" dirty="0"/>
              <a:t>Filtering(CF) is a subset of algorithms that exploit other users and items along with their ratings(selection, purchase information could be also used) and target user history to recommend an item that target user does not have ratings for. Fundamental assumption behind this approach is that other users preference over the items could be used recommending an item to the user who did not see the item or purchase before. CF differs itself from content-based methods in the sense that user or the item itself does not play a role in </a:t>
            </a:r>
            <a:r>
              <a:rPr lang="en-US" dirty="0" smtClean="0"/>
              <a:t>recommendation </a:t>
            </a:r>
            <a:r>
              <a:rPr lang="en-US" dirty="0"/>
              <a:t>but rather how(</a:t>
            </a:r>
            <a:r>
              <a:rPr lang="en-US" b="1" dirty="0"/>
              <a:t>rating</a:t>
            </a:r>
            <a:r>
              <a:rPr lang="en-US" dirty="0"/>
              <a:t>) and which </a:t>
            </a:r>
            <a:r>
              <a:rPr lang="en-US" dirty="0" smtClean="0"/>
              <a:t>rated </a:t>
            </a:r>
            <a:r>
              <a:rPr lang="en-US" dirty="0"/>
              <a:t>a particular </a:t>
            </a:r>
            <a:r>
              <a:rPr lang="en-US" b="1" dirty="0"/>
              <a:t>item</a:t>
            </a:r>
            <a:r>
              <a:rPr lang="en-US" dirty="0"/>
              <a:t>. (Preference of users is shared through a group of users who selected, purchased or rate items similarly)</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986725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way of definition, let us stipulate that collaborative </a:t>
            </a:r>
            <a:r>
              <a:rPr lang="en-US" dirty="0"/>
              <a:t>Filtering(CF) is a subset of algorithms that exploit other users and items along with their ratings(selection, purchase information could be also used) and target user history to recommend an item that target user does not have ratings for. Fundamental assumption behind this approach is that other users preference over the items could be used recommending an item to the user who did not see the item or purchase before. CF differs itself from content-based methods in the sense that user or the item itself does not play a role in </a:t>
            </a:r>
            <a:r>
              <a:rPr lang="en-US" dirty="0" smtClean="0"/>
              <a:t>recommendation </a:t>
            </a:r>
            <a:r>
              <a:rPr lang="en-US" dirty="0"/>
              <a:t>but rather how(</a:t>
            </a:r>
            <a:r>
              <a:rPr lang="en-US" b="1" dirty="0"/>
              <a:t>rating</a:t>
            </a:r>
            <a:r>
              <a:rPr lang="en-US" dirty="0"/>
              <a:t>) and which </a:t>
            </a:r>
            <a:r>
              <a:rPr lang="en-US" dirty="0" smtClean="0"/>
              <a:t>rated </a:t>
            </a:r>
            <a:r>
              <a:rPr lang="en-US" dirty="0"/>
              <a:t>a particular </a:t>
            </a:r>
            <a:r>
              <a:rPr lang="en-US" b="1" dirty="0"/>
              <a:t>item</a:t>
            </a:r>
            <a:r>
              <a:rPr lang="en-US" dirty="0"/>
              <a:t>. (Preference of users is shared through a group of users who selected, purchased or rate items similarly)</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5011170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way of definition, let us stipulate that collaborative </a:t>
            </a:r>
            <a:r>
              <a:rPr lang="en-US" dirty="0"/>
              <a:t>Filtering(CF) is a subset of algorithms that exploit other users and items along with their ratings(selection, purchase information could be also used) and target user history to recommend an item that target user does not have ratings for. Fundamental assumption behind this approach is that other users preference over the items could be used recommending an item to the user who did not see the item or purchase before. CF differs itself from content-based methods in the sense that user or the item itself does not play a role in </a:t>
            </a:r>
            <a:r>
              <a:rPr lang="en-US" dirty="0" smtClean="0"/>
              <a:t>recommendation </a:t>
            </a:r>
            <a:r>
              <a:rPr lang="en-US" dirty="0"/>
              <a:t>but rather how(</a:t>
            </a:r>
            <a:r>
              <a:rPr lang="en-US" b="1" dirty="0"/>
              <a:t>rating</a:t>
            </a:r>
            <a:r>
              <a:rPr lang="en-US" dirty="0"/>
              <a:t>) and which </a:t>
            </a:r>
            <a:r>
              <a:rPr lang="en-US" dirty="0" smtClean="0"/>
              <a:t>rated </a:t>
            </a:r>
            <a:r>
              <a:rPr lang="en-US" dirty="0"/>
              <a:t>a particular </a:t>
            </a:r>
            <a:r>
              <a:rPr lang="en-US" b="1" dirty="0"/>
              <a:t>item</a:t>
            </a:r>
            <a:r>
              <a:rPr lang="en-US" dirty="0"/>
              <a:t>. (Preference of users is shared through a group of users who selected, purchased or rate items similarly)</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696589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a:t>Written language augmented word of mouth and the age of advertising was born</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10806698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recommendation algorithms start by finding a set of customers whose purchased and rated items overlap the user’s purchased and rated items</a:t>
            </a:r>
            <a:r>
              <a:rPr lang="en-US" dirty="0" smtClean="0"/>
              <a:t>. </a:t>
            </a:r>
            <a:r>
              <a:rPr lang="en-US" dirty="0"/>
              <a:t>The algorithm aggregates items from these similar customers, eliminates items the user has already purchased or rated, and recommends the remaining items to the user. Two popular versions of these algorithms are </a:t>
            </a:r>
            <a:r>
              <a:rPr lang="en-US" i="1" dirty="0"/>
              <a:t>collaborative filtering </a:t>
            </a:r>
            <a:r>
              <a:rPr lang="en-US" dirty="0"/>
              <a:t>and </a:t>
            </a:r>
            <a:r>
              <a:rPr lang="en-US" i="1" dirty="0"/>
              <a:t>cluster models</a:t>
            </a:r>
            <a:r>
              <a:rPr lang="en-US" dirty="0"/>
              <a:t>. Other algorithms — including search-based methods and our own item-to-item collaborative filtering — focus on finding similar items, not similar customers. For each of the user’s purchased and rated items, the algorithm attempts to find similar items. It then aggregates the </a:t>
            </a:r>
            <a:r>
              <a:rPr lang="en-US" dirty="0" smtClean="0"/>
              <a:t>similar </a:t>
            </a:r>
            <a:r>
              <a:rPr lang="en-US" dirty="0"/>
              <a:t>items and recommends them. </a:t>
            </a:r>
            <a:endParaRPr lang="en-US" dirty="0"/>
          </a:p>
          <a:p>
            <a:r>
              <a:rPr lang="en-US" dirty="0"/>
              <a:t>A traditional collaborative filtering algorithm </a:t>
            </a:r>
            <a:r>
              <a:rPr lang="en-US" dirty="0" smtClean="0"/>
              <a:t>represents </a:t>
            </a:r>
            <a:r>
              <a:rPr lang="en-US" dirty="0"/>
              <a:t>a customer as an </a:t>
            </a:r>
            <a:r>
              <a:rPr lang="en-US" i="1" dirty="0"/>
              <a:t>N</a:t>
            </a:r>
            <a:r>
              <a:rPr lang="en-US" dirty="0"/>
              <a:t>-dimensional vector of items, where </a:t>
            </a:r>
            <a:r>
              <a:rPr lang="en-US" i="1" dirty="0"/>
              <a:t>N </a:t>
            </a:r>
            <a:r>
              <a:rPr lang="en-US" dirty="0"/>
              <a:t>is the number of distinct catalog items. The components of the vector are positive for purchased or positively rated items and </a:t>
            </a:r>
            <a:r>
              <a:rPr lang="en-US" dirty="0" smtClean="0"/>
              <a:t>negative </a:t>
            </a:r>
            <a:r>
              <a:rPr lang="en-US" dirty="0"/>
              <a:t>for negatively rated items. To compensate for best-selling items, the algorithm typically multi- plies the vector components by the inverse </a:t>
            </a:r>
            <a:r>
              <a:rPr lang="en-US" dirty="0" smtClean="0"/>
              <a:t>frequency </a:t>
            </a:r>
            <a:r>
              <a:rPr lang="en-US" dirty="0"/>
              <a:t>(the inverse of the number of customers who have purchased or rated the item), making less well-known items much more relevant</a:t>
            </a:r>
            <a:r>
              <a:rPr lang="en-US" dirty="0" smtClean="0"/>
              <a:t>. </a:t>
            </a:r>
            <a:r>
              <a:rPr lang="en-US" dirty="0"/>
              <a:t>For almost all customers, this vector is extremely sparse. </a:t>
            </a:r>
            <a:endParaRPr lang="en-US" dirty="0"/>
          </a:p>
          <a:p>
            <a:r>
              <a:rPr lang="en-US" dirty="0"/>
              <a:t>The algorithm generates recommendations based on a few customers who are most similar to the user. It can measure the similarity of two </a:t>
            </a:r>
            <a:r>
              <a:rPr lang="en-US" dirty="0" smtClean="0"/>
              <a:t>customers</a:t>
            </a:r>
            <a:r>
              <a:rPr lang="en-US" dirty="0"/>
              <a:t>, A and B, in various ways; a common method is to measure the cosine of the angle between the two </a:t>
            </a:r>
            <a:r>
              <a:rPr lang="en-US" dirty="0" smtClean="0"/>
              <a:t>vectors.  </a:t>
            </a:r>
          </a:p>
          <a:p>
            <a:r>
              <a:rPr lang="en-US" dirty="0"/>
              <a:t>The algorithm can select recommendations from the similar customers’ items using various </a:t>
            </a:r>
            <a:r>
              <a:rPr lang="en-US" dirty="0" smtClean="0"/>
              <a:t>methods </a:t>
            </a:r>
            <a:r>
              <a:rPr lang="en-US" dirty="0"/>
              <a:t>as well, a common technique is to rank each item according to how many similar customers purchased it. </a:t>
            </a:r>
            <a:endParaRPr lang="en-US" dirty="0"/>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4792970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collaborative filtering to generate </a:t>
            </a:r>
            <a:r>
              <a:rPr lang="en-US" dirty="0" smtClean="0"/>
              <a:t>recommendations </a:t>
            </a:r>
            <a:r>
              <a:rPr lang="en-US" dirty="0"/>
              <a:t>is computationally expensive. It is </a:t>
            </a:r>
            <a:r>
              <a:rPr lang="en-US" i="1" dirty="0"/>
              <a:t>O</a:t>
            </a:r>
            <a:r>
              <a:rPr lang="en-US" dirty="0"/>
              <a:t>(</a:t>
            </a:r>
            <a:r>
              <a:rPr lang="en-US" i="1" dirty="0"/>
              <a:t>MN</a:t>
            </a:r>
            <a:r>
              <a:rPr lang="en-US" dirty="0"/>
              <a:t>) in the worst case, where </a:t>
            </a:r>
            <a:r>
              <a:rPr lang="en-US" i="1" dirty="0"/>
              <a:t>M </a:t>
            </a:r>
            <a:r>
              <a:rPr lang="en-US" dirty="0"/>
              <a:t>is the number of customers and </a:t>
            </a:r>
            <a:r>
              <a:rPr lang="en-US" i="1" dirty="0"/>
              <a:t>N </a:t>
            </a:r>
            <a:r>
              <a:rPr lang="en-US" dirty="0"/>
              <a:t>is the number of product </a:t>
            </a:r>
            <a:r>
              <a:rPr lang="en-US" dirty="0" smtClean="0"/>
              <a:t>catalog </a:t>
            </a:r>
            <a:r>
              <a:rPr lang="en-US" dirty="0"/>
              <a:t>items, since it examines </a:t>
            </a:r>
            <a:r>
              <a:rPr lang="en-US" i="1" dirty="0"/>
              <a:t>M </a:t>
            </a:r>
            <a:r>
              <a:rPr lang="en-US" dirty="0"/>
              <a:t>customers and up to </a:t>
            </a:r>
            <a:r>
              <a:rPr lang="en-US" i="1" dirty="0"/>
              <a:t>N </a:t>
            </a:r>
            <a:r>
              <a:rPr lang="en-US" dirty="0"/>
              <a:t>items for each customer. However, because the average customer vector is extremely sparse, the algorithm’s performance tends to be closer to </a:t>
            </a:r>
            <a:r>
              <a:rPr lang="en-US" i="1" dirty="0"/>
              <a:t>O</a:t>
            </a:r>
            <a:r>
              <a:rPr lang="en-US" dirty="0"/>
              <a:t>(</a:t>
            </a:r>
            <a:r>
              <a:rPr lang="en-US" i="1" dirty="0"/>
              <a:t>M </a:t>
            </a:r>
            <a:r>
              <a:rPr lang="en-US" dirty="0"/>
              <a:t>+ </a:t>
            </a:r>
            <a:r>
              <a:rPr lang="en-US" i="1" dirty="0"/>
              <a:t>N</a:t>
            </a:r>
            <a:r>
              <a:rPr lang="en-US" dirty="0"/>
              <a:t>). Scanning every customer is </a:t>
            </a:r>
            <a:r>
              <a:rPr lang="en-US" dirty="0" smtClean="0"/>
              <a:t>approximately </a:t>
            </a:r>
            <a:r>
              <a:rPr lang="en-US" i="1" dirty="0"/>
              <a:t>O</a:t>
            </a:r>
            <a:r>
              <a:rPr lang="en-US" dirty="0"/>
              <a:t>(</a:t>
            </a:r>
            <a:r>
              <a:rPr lang="en-US" i="1" dirty="0"/>
              <a:t>M</a:t>
            </a:r>
            <a:r>
              <a:rPr lang="en-US" dirty="0"/>
              <a:t>), not </a:t>
            </a:r>
            <a:r>
              <a:rPr lang="en-US" i="1" dirty="0"/>
              <a:t>O</a:t>
            </a:r>
            <a:r>
              <a:rPr lang="en-US" dirty="0"/>
              <a:t>(</a:t>
            </a:r>
            <a:r>
              <a:rPr lang="en-US" i="1" dirty="0"/>
              <a:t>MN</a:t>
            </a:r>
            <a:r>
              <a:rPr lang="en-US" dirty="0"/>
              <a:t>), because almost all </a:t>
            </a:r>
            <a:r>
              <a:rPr lang="en-US" dirty="0" smtClean="0"/>
              <a:t>customer </a:t>
            </a:r>
            <a:r>
              <a:rPr lang="en-US" dirty="0"/>
              <a:t>vectors contain a small number of items, regardless of the size of the catalog. But there are a few customers who have purchased or rated a significant percentage of the catalog, requiring </a:t>
            </a:r>
            <a:r>
              <a:rPr lang="en-US" i="1" dirty="0"/>
              <a:t>O</a:t>
            </a:r>
            <a:r>
              <a:rPr lang="en-US" dirty="0"/>
              <a:t>(</a:t>
            </a:r>
            <a:r>
              <a:rPr lang="en-US" i="1" dirty="0"/>
              <a:t>N</a:t>
            </a:r>
            <a:r>
              <a:rPr lang="en-US" dirty="0"/>
              <a:t>) processing time. Thus, the final performance of the algorithm is approximately </a:t>
            </a:r>
            <a:r>
              <a:rPr lang="en-US" i="1" dirty="0"/>
              <a:t>O</a:t>
            </a:r>
            <a:r>
              <a:rPr lang="en-US" dirty="0"/>
              <a:t>(</a:t>
            </a:r>
            <a:r>
              <a:rPr lang="en-US" i="1" dirty="0"/>
              <a:t>M </a:t>
            </a:r>
            <a:r>
              <a:rPr lang="en-US" dirty="0"/>
              <a:t>+ </a:t>
            </a:r>
            <a:r>
              <a:rPr lang="en-US" i="1" dirty="0"/>
              <a:t>N</a:t>
            </a:r>
            <a:r>
              <a:rPr lang="en-US" dirty="0"/>
              <a:t>). Even so, for very large data sets — such as 10 million or more customers and 1 million or more catalog items — the algorithm encounters severe </a:t>
            </a:r>
            <a:r>
              <a:rPr lang="en-US" dirty="0" smtClean="0"/>
              <a:t>performance </a:t>
            </a:r>
            <a:r>
              <a:rPr lang="en-US" dirty="0"/>
              <a:t>and scaling issues. </a:t>
            </a:r>
            <a:endParaRPr lang="en-US" dirty="0" smtClean="0"/>
          </a:p>
          <a:p>
            <a:r>
              <a:rPr lang="en-US" dirty="0"/>
              <a:t>It is possible to partially address these scaling issues by reducing the data size</a:t>
            </a:r>
            <a:r>
              <a:rPr lang="en-US" dirty="0" smtClean="0"/>
              <a:t>. </a:t>
            </a:r>
            <a:r>
              <a:rPr lang="en-US" dirty="0"/>
              <a:t>We can reduce </a:t>
            </a:r>
            <a:r>
              <a:rPr lang="en-US" i="1" dirty="0"/>
              <a:t>M </a:t>
            </a:r>
            <a:r>
              <a:rPr lang="en-US" dirty="0"/>
              <a:t>by randomly sampling the customers or discarding customers with few purchases, and reduce </a:t>
            </a:r>
            <a:r>
              <a:rPr lang="en-US" i="1" dirty="0"/>
              <a:t>N </a:t>
            </a:r>
            <a:r>
              <a:rPr lang="en-US" dirty="0"/>
              <a:t>by dis- carding very popular or unpopular items. It is also possible to reduce the number of items examined by a small, constant factor by partitioning the item space based on product category or subject </a:t>
            </a:r>
            <a:r>
              <a:rPr lang="en-US" dirty="0" smtClean="0"/>
              <a:t>classification</a:t>
            </a:r>
            <a:r>
              <a:rPr lang="en-US" dirty="0"/>
              <a:t>. Dimensionality reduction techniques such as clustering and principal component analysis can reduce </a:t>
            </a:r>
            <a:r>
              <a:rPr lang="en-US" i="1" dirty="0"/>
              <a:t>M </a:t>
            </a:r>
            <a:r>
              <a:rPr lang="en-US" dirty="0"/>
              <a:t>or </a:t>
            </a:r>
            <a:r>
              <a:rPr lang="en-US" i="1" dirty="0"/>
              <a:t>N </a:t>
            </a:r>
            <a:r>
              <a:rPr lang="en-US" dirty="0"/>
              <a:t>by a large </a:t>
            </a:r>
            <a:r>
              <a:rPr lang="en-US" dirty="0" smtClean="0"/>
              <a:t>factor.</a:t>
            </a:r>
          </a:p>
          <a:p>
            <a:r>
              <a:rPr lang="en-US" dirty="0"/>
              <a:t>Unfortunately, all these methods also reduce recommendation quality in several ways. First, if the algorithm examines only a small customer sample, the selected customers will be less similar to the user. Second, item-space partitioning restricts recommendations to a specific product or subject area. Third, if the algorithm discards the most popular or unpopular items, they will never appear as recommendations, and customers who have purchased only those items will not get </a:t>
            </a:r>
            <a:r>
              <a:rPr lang="en-US" dirty="0" smtClean="0"/>
              <a:t>recommendations</a:t>
            </a:r>
            <a:r>
              <a:rPr lang="en-US" dirty="0"/>
              <a:t>. Dimensionality reduction </a:t>
            </a:r>
            <a:r>
              <a:rPr lang="en-US" dirty="0" smtClean="0"/>
              <a:t>techniques </a:t>
            </a:r>
            <a:r>
              <a:rPr lang="en-US" dirty="0"/>
              <a:t>applied to the item space tend to have the same effect by eliminating low-frequency items. Dimensionality reduction applied to the customer space effectively groups similar customers into clusters; as we now describe, such clustering can also degrade recommendation quality. </a:t>
            </a:r>
            <a:endParaRPr lang="en-US" dirty="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773999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Let’s take a step back and recognize the inherent problem we have is one of co-clustering.  Our data is bimodal at the very least.  And our clustering is fuzzy by definition </a:t>
            </a:r>
            <a:r>
              <a:rPr lang="mr-IN" dirty="0" smtClean="0"/>
              <a:t>–</a:t>
            </a:r>
            <a:r>
              <a:rPr lang="en-US" dirty="0" smtClean="0"/>
              <a:t> each observation can belong to one or more clusters. </a:t>
            </a:r>
            <a:r>
              <a:rPr lang="en-US" dirty="0"/>
              <a:t>Where classical clustering methods assume that a membership of an object (in a group of objects) depends solely on its similarity to other objects of the same type (same entity type), co-clustering can be seen as a method of co-grouping two types of entities simultaneously, based on similarity of their </a:t>
            </a:r>
            <a:r>
              <a:rPr lang="en-US" b="1" dirty="0"/>
              <a:t>pairwise interactions</a:t>
            </a:r>
            <a:r>
              <a:rPr lang="en-US" dirty="0"/>
              <a:t>.</a:t>
            </a:r>
          </a:p>
          <a:p>
            <a:pPr fontAlgn="base"/>
            <a:r>
              <a:rPr lang="en-US" dirty="0" smtClean="0"/>
              <a:t>Co-clustering matrices in our recommender use cases can </a:t>
            </a:r>
            <a:r>
              <a:rPr lang="en-US" dirty="0"/>
              <a:t>be explained as grouping both </a:t>
            </a:r>
            <a:r>
              <a:rPr lang="en-US" b="1" dirty="0"/>
              <a:t>similar </a:t>
            </a:r>
            <a:r>
              <a:rPr lang="en-US" b="1" dirty="0" smtClean="0"/>
              <a:t>users and similar </a:t>
            </a:r>
            <a:r>
              <a:rPr lang="en-US" b="1" dirty="0"/>
              <a:t>documents</a:t>
            </a:r>
            <a:r>
              <a:rPr lang="en-US" dirty="0"/>
              <a:t> into, let’s say, categories or interests, synchronously.</a:t>
            </a:r>
          </a:p>
          <a:p>
            <a:pPr fontAlgn="base"/>
            <a:r>
              <a:rPr lang="en-US" dirty="0"/>
              <a:t>Co-clustering is extremely useful when </a:t>
            </a:r>
            <a:r>
              <a:rPr lang="en-US" dirty="0" smtClean="0"/>
              <a:t>the pairwise </a:t>
            </a:r>
            <a:r>
              <a:rPr lang="en-US" dirty="0"/>
              <a:t>interactions signal is sparse. And again, it is easier to demonstrate with an example: consider the case of internet users reading news articles. Now think of two users with </a:t>
            </a:r>
            <a:r>
              <a:rPr lang="en-US" b="1" dirty="0"/>
              <a:t>similar affinity to the same news categories</a:t>
            </a:r>
            <a:r>
              <a:rPr lang="en-US" dirty="0"/>
              <a:t>. Even if the two match perfectly in their preferences, it is </a:t>
            </a:r>
            <a:r>
              <a:rPr lang="en-US" b="1" dirty="0"/>
              <a:t>extremely unlikely</a:t>
            </a:r>
            <a:r>
              <a:rPr lang="en-US" dirty="0"/>
              <a:t> that the two will read </a:t>
            </a:r>
            <a:r>
              <a:rPr lang="en-US" b="1" dirty="0"/>
              <a:t>exactly the same articles</a:t>
            </a:r>
            <a:r>
              <a:rPr lang="en-US" dirty="0"/>
              <a:t>, due to the huge variety of news articles offered daily on the net. Moreover, it is even fair to assume that the amount of articles </a:t>
            </a:r>
            <a:r>
              <a:rPr lang="en-US" b="1" dirty="0"/>
              <a:t>read by both users</a:t>
            </a:r>
            <a:r>
              <a:rPr lang="en-US" dirty="0"/>
              <a:t> is </a:t>
            </a:r>
            <a:r>
              <a:rPr lang="en-US" b="1" dirty="0"/>
              <a:t>very low</a:t>
            </a:r>
            <a:r>
              <a:rPr lang="en-US" dirty="0"/>
              <a:t>. In this case, clustering similar users based on the articles they read (or on the opposite side, clustering articles based on overlapping readers) seems pretty useless. And it is the case where co-clustering approach really shines, comparing to “regular” unimodal clustering.</a:t>
            </a:r>
          </a:p>
          <a:p>
            <a:r>
              <a:rPr lang="en-US" dirty="0"/>
              <a:t/>
            </a:r>
            <a:br>
              <a:rPr lang="en-US" dirty="0"/>
            </a:b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1849703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One of the most popular algorithms to solve co-clustering problems (and specifically for collaborative recommender systems) is called Matrix Factorization (MF). In its simplest form, it assumes a matrix  of ratings given by </a:t>
            </a:r>
            <a:r>
              <a:rPr lang="en-US" i="1" dirty="0" smtClean="0"/>
              <a:t>m users</a:t>
            </a:r>
            <a:r>
              <a:rPr lang="en-US" dirty="0"/>
              <a:t> to </a:t>
            </a:r>
            <a:r>
              <a:rPr lang="en-US" i="1" dirty="0" smtClean="0"/>
              <a:t>n items</a:t>
            </a:r>
            <a:r>
              <a:rPr lang="en-US" dirty="0"/>
              <a:t>. Applying this technique on </a:t>
            </a:r>
            <a:r>
              <a:rPr lang="en-US" i="1" dirty="0"/>
              <a:t>R</a:t>
            </a:r>
            <a:r>
              <a:rPr lang="en-US" dirty="0"/>
              <a:t> will end up factorizing </a:t>
            </a:r>
            <a:r>
              <a:rPr lang="en-US" i="1" dirty="0"/>
              <a:t>R</a:t>
            </a:r>
            <a:r>
              <a:rPr lang="en-US" dirty="0"/>
              <a:t> into two matrices  and  such that  (their multiplication approximates </a:t>
            </a:r>
            <a:r>
              <a:rPr lang="en-US" i="1" dirty="0"/>
              <a:t>R</a:t>
            </a:r>
            <a:r>
              <a:rPr lang="en-US" dirty="0" smtClean="0"/>
              <a:t>).</a:t>
            </a:r>
          </a:p>
          <a:p>
            <a:pPr fontAlgn="base"/>
            <a:r>
              <a:rPr lang="en-US" dirty="0"/>
              <a:t>Note that this algorithm introduces a new quantity, </a:t>
            </a:r>
            <a:r>
              <a:rPr lang="en-US" i="1" dirty="0"/>
              <a:t>k</a:t>
            </a:r>
            <a:r>
              <a:rPr lang="en-US" dirty="0"/>
              <a:t>, that serves as both </a:t>
            </a:r>
            <a:r>
              <a:rPr lang="en-US" i="1" dirty="0"/>
              <a:t>U</a:t>
            </a:r>
            <a:r>
              <a:rPr lang="en-US" dirty="0"/>
              <a:t>‘s and </a:t>
            </a:r>
            <a:r>
              <a:rPr lang="en-US" i="1" dirty="0"/>
              <a:t>P</a:t>
            </a:r>
            <a:r>
              <a:rPr lang="en-US" dirty="0"/>
              <a:t>‘s dimensions. This is the </a:t>
            </a:r>
            <a:r>
              <a:rPr lang="en-US" i="1" dirty="0"/>
              <a:t>rank</a:t>
            </a:r>
            <a:r>
              <a:rPr lang="en-US" dirty="0"/>
              <a:t> of the factorization. Formally, each  is factorized into the dot product of </a:t>
            </a:r>
            <a:r>
              <a:rPr lang="en-US" dirty="0" err="1" smtClean="0"/>
              <a:t>Ui</a:t>
            </a:r>
            <a:r>
              <a:rPr lang="en-US" dirty="0" smtClean="0"/>
              <a:t> . </a:t>
            </a:r>
            <a:r>
              <a:rPr lang="en-US" dirty="0" err="1" smtClean="0"/>
              <a:t>Pj</a:t>
            </a:r>
            <a:r>
              <a:rPr lang="en-US" dirty="0" smtClean="0"/>
              <a:t>. </a:t>
            </a:r>
            <a:r>
              <a:rPr lang="en-US" dirty="0"/>
              <a:t>Intuitively, this model assumes every rating in </a:t>
            </a:r>
            <a:r>
              <a:rPr lang="en-US" i="1" dirty="0"/>
              <a:t>R</a:t>
            </a:r>
            <a:r>
              <a:rPr lang="en-US" dirty="0"/>
              <a:t> is affected by </a:t>
            </a:r>
            <a:r>
              <a:rPr lang="en-US" i="1" dirty="0"/>
              <a:t>k</a:t>
            </a:r>
            <a:r>
              <a:rPr lang="en-US" dirty="0"/>
              <a:t> effects. Moreover, it represents both users and items in </a:t>
            </a:r>
            <a:r>
              <a:rPr lang="en-US" i="1" dirty="0"/>
              <a:t>U</a:t>
            </a:r>
            <a:r>
              <a:rPr lang="en-US" dirty="0"/>
              <a:t> and </a:t>
            </a:r>
            <a:r>
              <a:rPr lang="en-US" i="1" dirty="0" smtClean="0"/>
              <a:t>P </a:t>
            </a:r>
            <a:r>
              <a:rPr lang="en-US" dirty="0" smtClean="0"/>
              <a:t>accordingly</a:t>
            </a:r>
            <a:r>
              <a:rPr lang="en-US" dirty="0"/>
              <a:t>, in terms of those </a:t>
            </a:r>
            <a:r>
              <a:rPr lang="en-US" i="1" dirty="0"/>
              <a:t>k</a:t>
            </a:r>
            <a:r>
              <a:rPr lang="en-US" dirty="0"/>
              <a:t> effects</a:t>
            </a:r>
            <a:r>
              <a:rPr lang="en-US" dirty="0" smtClean="0"/>
              <a:t>.</a:t>
            </a:r>
          </a:p>
          <a:p>
            <a:pPr fontAlgn="base"/>
            <a:r>
              <a:rPr lang="en-US" dirty="0"/>
              <a:t>So, assuming</a:t>
            </a:r>
            <a:r>
              <a:rPr lang="en-US" i="1" dirty="0"/>
              <a:t> R</a:t>
            </a:r>
            <a:r>
              <a:rPr lang="en-US" dirty="0"/>
              <a:t> is a matrix of users rating movies, it is pretty straightforward to assume that each movie is tied to one or more categories with some strength, each user likes/dislikes some movie-categories with different strengths, and the rating that a user should have given a movie depended on the similarity between his characteristics and this movie’s characteristics. The problem is, how to form those categories efficiently. </a:t>
            </a:r>
            <a:r>
              <a:rPr lang="en-US" dirty="0" smtClean="0"/>
              <a:t>It might even depend </a:t>
            </a:r>
            <a:r>
              <a:rPr lang="en-US" dirty="0"/>
              <a:t>of certain affinity to some movie actors, directors, language, location of filming, and more, and the number of possible features to create is immense</a:t>
            </a:r>
            <a:r>
              <a:rPr lang="en-US" dirty="0" smtClean="0"/>
              <a:t>.</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9374525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Actually</a:t>
            </a:r>
            <a:r>
              <a:rPr lang="en-US" dirty="0"/>
              <a:t>, we are back to the co-clustering problem where we have pairwise interactions between two entities (a user and a movie), that eventually can incorporate a rating matrix that is quite sparse (due high variety of movies, for example, users will be able to rate only a small fraction of them). Intuitively, we can represent users (or movies) by their affinity (or connection) to categories/actors/languages or any other factors, and finally try to cluster them based on this representation. The problem is, it is quite hard to quantify the effect of each such factor on the original ratings. Moreover, there might be factors that are inherent to the rating process, but are missed from our new representations.</a:t>
            </a:r>
          </a:p>
          <a:p>
            <a:pPr fontAlgn="base"/>
            <a:r>
              <a:rPr lang="en-US" dirty="0"/>
              <a:t>So back to linear algebra, MF is a form of optimization process that aims to approximate the original matrix </a:t>
            </a:r>
            <a:r>
              <a:rPr lang="en-US" i="1" dirty="0"/>
              <a:t>R</a:t>
            </a:r>
            <a:r>
              <a:rPr lang="en-US" dirty="0"/>
              <a:t> with the two matrices </a:t>
            </a:r>
            <a:r>
              <a:rPr lang="en-US" i="1" dirty="0"/>
              <a:t>U</a:t>
            </a:r>
            <a:r>
              <a:rPr lang="en-US" dirty="0"/>
              <a:t> and </a:t>
            </a:r>
            <a:r>
              <a:rPr lang="en-US" i="1" dirty="0"/>
              <a:t>P</a:t>
            </a:r>
            <a:r>
              <a:rPr lang="en-US" dirty="0"/>
              <a:t>, such that it minimizes </a:t>
            </a:r>
            <a:r>
              <a:rPr lang="en-US" dirty="0" smtClean="0"/>
              <a:t>the </a:t>
            </a:r>
            <a:r>
              <a:rPr lang="en-US" dirty="0"/>
              <a:t>cost </a:t>
            </a:r>
            <a:r>
              <a:rPr lang="en-US" dirty="0" smtClean="0"/>
              <a:t>function.</a:t>
            </a:r>
          </a:p>
          <a:p>
            <a:pPr fontAlgn="base"/>
            <a:r>
              <a:rPr lang="en-US" dirty="0"/>
              <a:t>The first term in this cost function is the Mean Square Error (MSE) distance measure between the original rating matrix </a:t>
            </a:r>
            <a:r>
              <a:rPr lang="en-US" i="1" dirty="0"/>
              <a:t>R</a:t>
            </a:r>
            <a:r>
              <a:rPr lang="en-US" dirty="0"/>
              <a:t> and its approximation . The second term is called a “regularization term” and is added to govern a generalized solution (to prevent overfitting to some local noisy effects on ratings). </a:t>
            </a:r>
            <a:endParaRPr lang="en-US" dirty="0" smtClean="0"/>
          </a:p>
          <a:p>
            <a:pPr fontAlgn="base"/>
            <a:r>
              <a:rPr lang="en-US" dirty="0"/>
              <a:t>This optimization problem is naturally solved by machine learning </a:t>
            </a:r>
            <a:r>
              <a:rPr lang="en-US" dirty="0" smtClean="0"/>
              <a:t>techniques. </a:t>
            </a:r>
            <a:r>
              <a:rPr lang="en-US" dirty="0"/>
              <a:t>But first, note that this cost function introduces two parameters: </a:t>
            </a:r>
            <a:r>
              <a:rPr lang="en-US" i="1" dirty="0" smtClean="0"/>
              <a:t>k </a:t>
            </a:r>
            <a:r>
              <a:rPr lang="en-US" dirty="0" smtClean="0"/>
              <a:t>and</a:t>
            </a:r>
            <a:r>
              <a:rPr lang="en-US" dirty="0"/>
              <a:t> </a:t>
            </a:r>
            <a:r>
              <a:rPr lang="en-US" dirty="0" smtClean="0"/>
              <a:t>lambda. </a:t>
            </a:r>
            <a:r>
              <a:rPr lang="en-US" dirty="0"/>
              <a:t>Apart from trying to produce a minimal value of this cost function for a </a:t>
            </a:r>
            <a:r>
              <a:rPr lang="en-US" dirty="0" err="1" smtClean="0"/>
              <a:t>givent</a:t>
            </a:r>
            <a:r>
              <a:rPr lang="en-US" dirty="0"/>
              <a:t> </a:t>
            </a:r>
            <a:r>
              <a:rPr lang="en-US" i="1" dirty="0"/>
              <a:t>k</a:t>
            </a:r>
            <a:r>
              <a:rPr lang="en-US" dirty="0"/>
              <a:t> and , it is essential to determine what is the optimal values of those parameters. In the rest of this chapter, I will go over two optimization process that are used to have this cost function converged to minimum, given </a:t>
            </a:r>
            <a:r>
              <a:rPr lang="en-US" i="1" dirty="0"/>
              <a:t>k</a:t>
            </a:r>
            <a:r>
              <a:rPr lang="en-US" dirty="0"/>
              <a:t> </a:t>
            </a:r>
            <a:r>
              <a:rPr lang="en-US" dirty="0" smtClean="0"/>
              <a:t>and </a:t>
            </a:r>
            <a:r>
              <a:rPr lang="en-US" dirty="0" err="1" smtClean="0"/>
              <a:t>lamda</a:t>
            </a:r>
            <a:r>
              <a:rPr lang="en-US" dirty="0"/>
              <a:t> . Bear in mind that some higher level optimization process (such as </a:t>
            </a:r>
            <a:r>
              <a:rPr lang="en-US" dirty="0" smtClean="0"/>
              <a:t>Cross Validation) </a:t>
            </a:r>
            <a:r>
              <a:rPr lang="en-US" dirty="0"/>
              <a:t>can be incorporated to insure a good selection of those parameters. </a:t>
            </a:r>
            <a:r>
              <a:rPr lang="en-US" dirty="0"/>
              <a:t/>
            </a:r>
            <a:br>
              <a:rPr lang="en-US" dirty="0"/>
            </a:b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0952987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Looking again at MF’s cost function, it appears that we aim at learning two types of variables – those of </a:t>
            </a:r>
            <a:r>
              <a:rPr lang="en-US" i="1" dirty="0"/>
              <a:t>U</a:t>
            </a:r>
            <a:r>
              <a:rPr lang="en-US" dirty="0"/>
              <a:t> and those of </a:t>
            </a:r>
            <a:r>
              <a:rPr lang="en-US" i="1" dirty="0"/>
              <a:t>P</a:t>
            </a:r>
            <a:r>
              <a:rPr lang="en-US" dirty="0"/>
              <a:t>, and the two types are tied in the multiplication of </a:t>
            </a:r>
            <a:r>
              <a:rPr lang="en-US" dirty="0" smtClean="0"/>
              <a:t>U x P. </a:t>
            </a:r>
            <a:r>
              <a:rPr lang="en-US" dirty="0"/>
              <a:t>Recall that the actual cost function is the </a:t>
            </a:r>
            <a:r>
              <a:rPr lang="en-US" dirty="0" smtClean="0"/>
              <a:t>summation as shown plus </a:t>
            </a:r>
            <a:r>
              <a:rPr lang="en-US" dirty="0"/>
              <a:t>regularization term. The fact that both U’s and </a:t>
            </a:r>
            <a:r>
              <a:rPr lang="en-US" dirty="0" smtClean="0"/>
              <a:t>P’s </a:t>
            </a:r>
            <a:r>
              <a:rPr lang="en-US" dirty="0"/>
              <a:t>values are unknown variables makes this cost function non-convex</a:t>
            </a:r>
            <a:r>
              <a:rPr lang="en-US" dirty="0" smtClean="0"/>
              <a:t>.</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852278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71650"/>
            <a:ext cx="5486400" cy="4114800"/>
          </a:xfrm>
        </p:spPr>
        <p:txBody>
          <a:bodyPr/>
          <a:lstStyle/>
          <a:p>
            <a:pPr fontAlgn="base"/>
            <a:r>
              <a:rPr lang="en-US" dirty="0" smtClean="0"/>
              <a:t>But </a:t>
            </a:r>
            <a:r>
              <a:rPr lang="en-US" dirty="0"/>
              <a:t>another interesting fact lies in this term – if we fix P and optimize for U alone, the problem is simply reduced to the problem of </a:t>
            </a:r>
            <a:r>
              <a:rPr lang="en-US" dirty="0" smtClean="0"/>
              <a:t> linear regression.   </a:t>
            </a:r>
            <a:r>
              <a:rPr lang="en-US" dirty="0"/>
              <a:t>Recall that in linear regression we solve for  by minimizing the squared error  given X and y. The solution is ultimately given by </a:t>
            </a:r>
            <a:r>
              <a:rPr lang="en-US" dirty="0" smtClean="0"/>
              <a:t>the Ordinary Least Squares</a:t>
            </a:r>
            <a:r>
              <a:rPr lang="en-US" dirty="0"/>
              <a:t> (OLS) formula .</a:t>
            </a:r>
          </a:p>
          <a:p>
            <a:r>
              <a:rPr lang="en-US" dirty="0"/>
              <a:t>Alternating least squares does just that. It is a two-step iterative optimization process. In every iteration it first fixes P and solves for U, and following that it fixes U and solves for P. Since OLS solution is unique and guarantees a minimal MSE, in each step the cost function can either decrease or stay unchanged, but never increase. Alternating between the two steps guarantees reduction of the cost function, until convergence. Similarly to gradient descent optimization, it is guaranteed to converge only to a local minima, and is ultimately depends on initial values for </a:t>
            </a:r>
            <a:r>
              <a:rPr lang="en-US" i="1" dirty="0"/>
              <a:t>U</a:t>
            </a:r>
            <a:r>
              <a:rPr lang="en-US" dirty="0"/>
              <a:t> or </a:t>
            </a:r>
            <a:r>
              <a:rPr lang="en-US" i="1" dirty="0"/>
              <a:t>P</a:t>
            </a:r>
            <a:r>
              <a:rPr lang="en-US" dirty="0"/>
              <a:t>. </a:t>
            </a:r>
            <a:r>
              <a:rPr lang="en-US" dirty="0"/>
              <a:t/>
            </a:r>
            <a:br>
              <a:rPr lang="en-US" dirty="0"/>
            </a:b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6747420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71650"/>
            <a:ext cx="5486400" cy="4114800"/>
          </a:xfrm>
        </p:spPr>
        <p:txBody>
          <a:bodyPr/>
          <a:lstStyle/>
          <a:p>
            <a:pPr fontAlgn="base"/>
            <a:r>
              <a:rPr lang="en-US" sz="1200" b="0" i="0" kern="1200" dirty="0" smtClean="0">
                <a:solidFill>
                  <a:schemeClr val="tx1"/>
                </a:solidFill>
                <a:effectLst/>
                <a:latin typeface="+mn-lt"/>
                <a:ea typeface="+mn-ea"/>
                <a:cs typeface="+mn-cs"/>
              </a:rPr>
              <a:t>Since the actual cost function includes a regularization term, it is slightly longer. According to the two-step process, the cost function can be broken down into two cost functions.</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570723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71650"/>
            <a:ext cx="5486400" cy="4114800"/>
          </a:xfrm>
        </p:spPr>
        <p:txBody>
          <a:bodyPr/>
          <a:lstStyle/>
          <a:p>
            <a:pPr fontAlgn="base"/>
            <a:r>
              <a:rPr lang="en-US" sz="1200" b="0" i="0" kern="1200" dirty="0" smtClean="0">
                <a:solidFill>
                  <a:schemeClr val="tx1"/>
                </a:solidFill>
                <a:effectLst/>
                <a:latin typeface="+mn-lt"/>
                <a:ea typeface="+mn-ea"/>
                <a:cs typeface="+mn-cs"/>
              </a:rPr>
              <a:t>And the matching solutions for u(</a:t>
            </a:r>
            <a:r>
              <a:rPr lang="en-US" sz="1200" b="0"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and p(j)</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are</a:t>
            </a:r>
            <a:r>
              <a:rPr lang="en-US" sz="1200" b="0" i="0" kern="1200" baseline="0" dirty="0" smtClean="0">
                <a:solidFill>
                  <a:schemeClr val="tx1"/>
                </a:solidFill>
                <a:effectLst/>
                <a:latin typeface="+mn-lt"/>
                <a:ea typeface="+mn-ea"/>
                <a:cs typeface="+mn-cs"/>
              </a:rPr>
              <a:t> here.</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And since each  doesn’t depend on other  vectors, each step can potentially be introduced to massive parallelization.</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083550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48842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a:t>Through </a:t>
            </a:r>
            <a:r>
              <a:rPr lang="en-US" sz="1600" baseline="0" dirty="0" err="1"/>
              <a:t>milennai</a:t>
            </a:r>
            <a:r>
              <a:rPr lang="en-US" sz="1600" baseline="0" dirty="0"/>
              <a:t> the foundations of recommendation </a:t>
            </a:r>
            <a:r>
              <a:rPr lang="en-US" sz="1600" baseline="0" dirty="0" err="1"/>
              <a:t>remainded</a:t>
            </a:r>
            <a:r>
              <a:rPr lang="en-US" sz="1600" baseline="0" dirty="0"/>
              <a:t> pretty static:  we do what others do.  We buy what others buy.  The influence of the group is paramount to adoption, whether it be a product, a service, a religion, or a political belief system.  We buy because we are sold.  Recommendations from others are at the root of those patterns.</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18244798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fontAlgn="base"/>
            <a:r>
              <a:rPr lang="en-US" dirty="0" smtClean="0"/>
              <a:t>As we have seen, generalized </a:t>
            </a:r>
            <a:r>
              <a:rPr lang="en-US" dirty="0"/>
              <a:t>linear models with </a:t>
            </a:r>
            <a:r>
              <a:rPr lang="en-US" dirty="0" smtClean="0"/>
              <a:t>some nonlinear </a:t>
            </a:r>
            <a:r>
              <a:rPr lang="en-US" dirty="0"/>
              <a:t>feature transformations are widely used for large-scale regression and classification problems with sparse inputs. </a:t>
            </a:r>
            <a:r>
              <a:rPr lang="en-US" b="1" dirty="0"/>
              <a:t>Memorization </a:t>
            </a:r>
            <a:r>
              <a:rPr lang="en-US" dirty="0"/>
              <a:t>of feature interactions through a wide set of cross-product feature transformations are effective and interpretable, while </a:t>
            </a:r>
            <a:r>
              <a:rPr lang="en-US" b="1" dirty="0"/>
              <a:t>generalization</a:t>
            </a:r>
            <a:r>
              <a:rPr lang="en-US" dirty="0"/>
              <a:t> requires more feature engineering effort. With less feature engineering, deep neural networks can generalize better to unseen feature combinations through low-dimensional dense </a:t>
            </a:r>
            <a:r>
              <a:rPr lang="en-US" dirty="0" err="1"/>
              <a:t>embeddings</a:t>
            </a:r>
            <a:r>
              <a:rPr lang="en-US" dirty="0"/>
              <a:t> learned for the sparse features. However, deep neural networks with </a:t>
            </a:r>
            <a:r>
              <a:rPr lang="en-US" dirty="0" err="1"/>
              <a:t>embeddings</a:t>
            </a:r>
            <a:r>
              <a:rPr lang="en-US" dirty="0"/>
              <a:t> can over-generalize and recommend less relevant items when the user-item interactions are sparse and high-rank. </a:t>
            </a:r>
            <a:r>
              <a:rPr lang="en-US" dirty="0" smtClean="0"/>
              <a:t>With </a:t>
            </a:r>
            <a:r>
              <a:rPr lang="en-US" dirty="0"/>
              <a:t>Wide &amp; Deep learning—jointly trained wide linear models and deep neural networks—to combine the benefits of memorization and generalization for recommender </a:t>
            </a:r>
            <a:r>
              <a:rPr lang="en-US" dirty="0" smtClean="0"/>
              <a:t>systems, substantial improvements can be gleaned.</a:t>
            </a:r>
          </a:p>
          <a:p>
            <a:r>
              <a:rPr lang="en-US" dirty="0" smtClean="0"/>
              <a:t> One</a:t>
            </a:r>
            <a:r>
              <a:rPr lang="en-US" baseline="0" dirty="0" smtClean="0"/>
              <a:t> view of a recommender system is </a:t>
            </a:r>
            <a:r>
              <a:rPr lang="en-US" sz="1200" kern="1200" dirty="0" smtClean="0">
                <a:solidFill>
                  <a:schemeClr val="tx1"/>
                </a:solidFill>
                <a:effectLst/>
                <a:latin typeface="+mn-lt"/>
                <a:ea typeface="+mn-ea"/>
                <a:cs typeface="+mn-cs"/>
              </a:rPr>
              <a:t>as a search ranking system, where the input query is a set of user and contextual information, and the output is a ranked list of items. Given a query, the recommendation task is to find the relevant items in a database and then rank the items based on certain objectives, such as clicks or purchases. </a:t>
            </a:r>
            <a:endParaRPr lang="en-US" dirty="0" smtClean="0"/>
          </a:p>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One challenge in recommender systems, similar to general search ranking problem, is to achieve both memorization and generalization. Memorization can be loosely defined as learning the frequent co-occurrence of items or features and exploiting the correlation available in the historical data. Generalization, on the other hand, is based on transitivity of correlation and explores new feature combinations that have never or rarely occurred in the past. Recommendations based on memorization are usually more topical and directly relevant to the items on which users have already performed actions. Compared with memorization, generalization tends to improve the diversity of the recommended items. </a:t>
            </a:r>
            <a:endParaRPr lang="en-US" dirty="0" smtClean="0"/>
          </a:p>
          <a:p>
            <a:pPr fontAlgn="base"/>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779970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marL="173038" marR="0" indent="-173038" algn="l" defTabSz="914400" rtl="0" eaLnBrk="1" fontAlgn="base"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Based</a:t>
            </a:r>
            <a:r>
              <a:rPr lang="en-US" sz="1200" kern="1200" baseline="0" dirty="0" smtClean="0">
                <a:solidFill>
                  <a:schemeClr val="tx1"/>
                </a:solidFill>
                <a:effectLst/>
                <a:latin typeface="+mn-lt"/>
                <a:ea typeface="+mn-ea"/>
                <a:cs typeface="+mn-cs"/>
              </a:rPr>
              <a:t> on Google’s work and Open Sourcing of </a:t>
            </a:r>
            <a:r>
              <a:rPr lang="en-US" sz="1200" kern="1200" baseline="0" dirty="0" err="1" smtClean="0">
                <a:solidFill>
                  <a:schemeClr val="tx1"/>
                </a:solidFill>
                <a:effectLst/>
                <a:latin typeface="+mn-lt"/>
                <a:ea typeface="+mn-ea"/>
                <a:cs typeface="+mn-cs"/>
              </a:rPr>
              <a:t>TensorFlow</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he Wide &amp; Deep learning framework for jointly training feed-forward neural networks with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and linear model with feature transformations for generic recommender systems with sparse inputs</a:t>
            </a:r>
            <a:r>
              <a:rPr lang="en-US" sz="1200" kern="1200" baseline="0" dirty="0" smtClean="0">
                <a:solidFill>
                  <a:schemeClr val="tx1"/>
                </a:solidFill>
                <a:effectLst/>
                <a:latin typeface="+mn-lt"/>
                <a:ea typeface="+mn-ea"/>
                <a:cs typeface="+mn-cs"/>
              </a:rPr>
              <a:t> is depicted here.</a:t>
            </a:r>
          </a:p>
          <a:p>
            <a:pPr marL="173038" marR="0" indent="-173038" algn="l" defTabSz="914400" rtl="0" eaLnBrk="1" fontAlgn="base" latinLnBrk="0" hangingPunct="1">
              <a:lnSpc>
                <a:spcPct val="95000"/>
              </a:lnSpc>
              <a:spcBef>
                <a:spcPts val="40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While the idea is relatively simple, Wide &amp; Deep has demonstrated significant improvements over previous approaches.</a:t>
            </a:r>
          </a:p>
          <a:p>
            <a:pPr marL="173038" marR="0" indent="-173038" algn="l" defTabSz="914400" rtl="0" eaLnBrk="1" fontAlgn="base" latinLnBrk="0" hangingPunct="1">
              <a:lnSpc>
                <a:spcPct val="95000"/>
              </a:lnSpc>
              <a:spcBef>
                <a:spcPts val="400"/>
              </a:spcBef>
              <a:spcAft>
                <a:spcPts val="0"/>
              </a:spcAft>
              <a:buClrTx/>
              <a:buSzTx/>
              <a:buFont typeface="Arial" panose="020B0604020202020204" pitchFamily="34" charset="0"/>
              <a:buChar char="•"/>
              <a:tabLst/>
              <a:defRPr/>
            </a:pPr>
            <a:endParaRPr lang="en-US" dirty="0" smtClean="0"/>
          </a:p>
          <a:p>
            <a:pPr marL="173038" marR="0" indent="-173038" algn="l" defTabSz="914400" rtl="0" eaLnBrk="1" fontAlgn="base" latinLnBrk="0" hangingPunct="1">
              <a:lnSpc>
                <a:spcPct val="95000"/>
              </a:lnSpc>
              <a:spcBef>
                <a:spcPts val="400"/>
              </a:spcBef>
              <a:spcAft>
                <a:spcPts val="0"/>
              </a:spcAft>
              <a:buClrTx/>
              <a:buSzTx/>
              <a:buFont typeface="Arial" panose="020B0604020202020204" pitchFamily="34" charset="0"/>
              <a:buChar char="•"/>
              <a:tabLst/>
              <a:defRPr/>
            </a:pPr>
            <a:endParaRPr lang="en-US" dirty="0" smtClean="0"/>
          </a:p>
          <a:p>
            <a:pPr fontAlgn="base"/>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6151755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wide component is a generalized linear model of the form y = </a:t>
            </a:r>
            <a:r>
              <a:rPr lang="en-US" sz="1200" kern="1200" dirty="0" err="1" smtClean="0">
                <a:solidFill>
                  <a:schemeClr val="tx1"/>
                </a:solidFill>
                <a:effectLst/>
                <a:latin typeface="+mn-lt"/>
                <a:ea typeface="+mn-ea"/>
                <a:cs typeface="+mn-cs"/>
              </a:rPr>
              <a:t>w^T</a:t>
            </a:r>
            <a:r>
              <a:rPr lang="en-US" sz="1200" kern="1200" dirty="0" smtClean="0">
                <a:solidFill>
                  <a:schemeClr val="tx1"/>
                </a:solidFill>
                <a:effectLst/>
                <a:latin typeface="+mn-lt"/>
                <a:ea typeface="+mn-ea"/>
                <a:cs typeface="+mn-cs"/>
              </a:rPr>
              <a:t> x + b, as illustrated above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(left). y is the prediction, x = [x1, x2, ..., </a:t>
            </a:r>
            <a:r>
              <a:rPr lang="en-US" sz="1200" kern="1200" dirty="0" err="1" smtClean="0">
                <a:solidFill>
                  <a:schemeClr val="tx1"/>
                </a:solidFill>
                <a:effectLst/>
                <a:latin typeface="+mn-lt"/>
                <a:ea typeface="+mn-ea"/>
                <a:cs typeface="+mn-cs"/>
              </a:rPr>
              <a:t>xd</a:t>
            </a:r>
            <a:r>
              <a:rPr lang="en-US" sz="1200" kern="1200" dirty="0" smtClean="0">
                <a:solidFill>
                  <a:schemeClr val="tx1"/>
                </a:solidFill>
                <a:effectLst/>
                <a:latin typeface="+mn-lt"/>
                <a:ea typeface="+mn-ea"/>
                <a:cs typeface="+mn-cs"/>
              </a:rPr>
              <a:t>] is a vector of d features, w = [w1,w2,...,</a:t>
            </a:r>
            <a:r>
              <a:rPr lang="en-US" sz="1200" kern="1200" dirty="0" err="1" smtClean="0">
                <a:solidFill>
                  <a:schemeClr val="tx1"/>
                </a:solidFill>
                <a:effectLst/>
                <a:latin typeface="+mn-lt"/>
                <a:ea typeface="+mn-ea"/>
                <a:cs typeface="+mn-cs"/>
              </a:rPr>
              <a:t>wd</a:t>
            </a:r>
            <a:r>
              <a:rPr lang="en-US" sz="1200" kern="1200" dirty="0" smtClean="0">
                <a:solidFill>
                  <a:schemeClr val="tx1"/>
                </a:solidFill>
                <a:effectLst/>
                <a:latin typeface="+mn-lt"/>
                <a:ea typeface="+mn-ea"/>
                <a:cs typeface="+mn-cs"/>
              </a:rPr>
              <a:t>] are the model parameters and b is the bias. The feature set includes raw input features and transformed features. One of the most important transformations is the cross-product transformation, which is defined as</a:t>
            </a:r>
            <a:r>
              <a:rPr lang="en-US" sz="1200" kern="1200" baseline="0" dirty="0" smtClean="0">
                <a:solidFill>
                  <a:schemeClr val="tx1"/>
                </a:solidFill>
                <a:effectLst/>
                <a:latin typeface="+mn-lt"/>
                <a:ea typeface="+mn-ea"/>
                <a:cs typeface="+mn-cs"/>
              </a:rPr>
              <a:t> above, where </a:t>
            </a:r>
            <a:r>
              <a:rPr lang="en-US" sz="1200" kern="1200" baseline="0" dirty="0" err="1" smtClean="0">
                <a:solidFill>
                  <a:schemeClr val="tx1"/>
                </a:solidFill>
                <a:effectLst/>
                <a:latin typeface="+mn-lt"/>
                <a:ea typeface="+mn-ea"/>
                <a:cs typeface="+mn-cs"/>
              </a:rPr>
              <a:t>Cki</a:t>
            </a:r>
            <a:r>
              <a:rPr lang="en-US" sz="1200" kern="1200" baseline="0" dirty="0" smtClean="0">
                <a:solidFill>
                  <a:schemeClr val="tx1"/>
                </a:solidFill>
                <a:effectLst/>
                <a:latin typeface="+mn-lt"/>
                <a:ea typeface="+mn-ea"/>
                <a:cs typeface="+mn-cs"/>
              </a:rPr>
              <a:t> is a </a:t>
            </a:r>
            <a:r>
              <a:rPr lang="en-US" sz="1200" kern="1200" baseline="0" dirty="0" err="1" smtClean="0">
                <a:solidFill>
                  <a:schemeClr val="tx1"/>
                </a:solidFill>
                <a:effectLst/>
                <a:latin typeface="+mn-lt"/>
                <a:ea typeface="+mn-ea"/>
                <a:cs typeface="+mn-cs"/>
              </a:rPr>
              <a:t>boolean</a:t>
            </a:r>
            <a:r>
              <a:rPr lang="en-US" sz="1200" kern="1200" baseline="0" dirty="0" smtClean="0">
                <a:solidFill>
                  <a:schemeClr val="tx1"/>
                </a:solidFill>
                <a:effectLst/>
                <a:latin typeface="+mn-lt"/>
                <a:ea typeface="+mn-ea"/>
                <a:cs typeface="+mn-cs"/>
              </a:rPr>
              <a:t> variable that is 1 if the </a:t>
            </a:r>
            <a:r>
              <a:rPr lang="en-US" sz="1200" kern="1200" baseline="0" dirty="0" err="1" smtClean="0">
                <a:solidFill>
                  <a:schemeClr val="tx1"/>
                </a:solidFill>
                <a:effectLst/>
                <a:latin typeface="+mn-lt"/>
                <a:ea typeface="+mn-ea"/>
                <a:cs typeface="+mn-cs"/>
              </a:rPr>
              <a:t>i-th</a:t>
            </a:r>
            <a:r>
              <a:rPr lang="en-US" sz="1200" kern="1200" baseline="0" dirty="0" smtClean="0">
                <a:solidFill>
                  <a:schemeClr val="tx1"/>
                </a:solidFill>
                <a:effectLst/>
                <a:latin typeface="+mn-lt"/>
                <a:ea typeface="+mn-ea"/>
                <a:cs typeface="+mn-cs"/>
              </a:rPr>
              <a:t> feature is part of the k-</a:t>
            </a:r>
            <a:r>
              <a:rPr lang="en-US" sz="1200" kern="1200" baseline="0" dirty="0" err="1" smtClean="0">
                <a:solidFill>
                  <a:schemeClr val="tx1"/>
                </a:solidFill>
                <a:effectLst/>
                <a:latin typeface="+mn-lt"/>
                <a:ea typeface="+mn-ea"/>
                <a:cs typeface="+mn-cs"/>
              </a:rPr>
              <a:t>th</a:t>
            </a:r>
            <a:r>
              <a:rPr lang="en-US" sz="1200" kern="1200" baseline="0" dirty="0" smtClean="0">
                <a:solidFill>
                  <a:schemeClr val="tx1"/>
                </a:solidFill>
                <a:effectLst/>
                <a:latin typeface="+mn-lt"/>
                <a:ea typeface="+mn-ea"/>
                <a:cs typeface="+mn-cs"/>
              </a:rPr>
              <a:t> transformation Phi(k) and 0 otherwise. </a:t>
            </a:r>
            <a:r>
              <a:rPr lang="en-US" sz="1200" kern="1200" dirty="0" smtClean="0">
                <a:solidFill>
                  <a:schemeClr val="tx1"/>
                </a:solidFill>
                <a:effectLst/>
                <a:latin typeface="+mn-lt"/>
                <a:ea typeface="+mn-ea"/>
                <a:cs typeface="+mn-cs"/>
              </a:rPr>
              <a:t>For binary features, a cross-product transformation (e.g., “AND(gender=female, language=</a:t>
            </a:r>
            <a:r>
              <a:rPr lang="en-US" sz="1200" kern="1200" dirty="0" err="1" smtClean="0">
                <a:solidFill>
                  <a:schemeClr val="tx1"/>
                </a:solidFill>
                <a:effectLst/>
                <a:latin typeface="+mn-lt"/>
                <a:ea typeface="+mn-ea"/>
                <a:cs typeface="+mn-cs"/>
              </a:rPr>
              <a:t>en</a:t>
            </a:r>
            <a:r>
              <a:rPr lang="en-US" sz="1200" kern="1200" dirty="0" smtClean="0">
                <a:solidFill>
                  <a:schemeClr val="tx1"/>
                </a:solidFill>
                <a:effectLst/>
                <a:latin typeface="+mn-lt"/>
                <a:ea typeface="+mn-ea"/>
                <a:cs typeface="+mn-cs"/>
              </a:rPr>
              <a:t>)”) is 1 if and only if the constituent features (“gender=female” and “language=</a:t>
            </a:r>
            <a:r>
              <a:rPr lang="en-US" sz="1200" kern="1200" dirty="0" err="1" smtClean="0">
                <a:solidFill>
                  <a:schemeClr val="tx1"/>
                </a:solidFill>
                <a:effectLst/>
                <a:latin typeface="+mn-lt"/>
                <a:ea typeface="+mn-ea"/>
                <a:cs typeface="+mn-cs"/>
              </a:rPr>
              <a:t>en</a:t>
            </a:r>
            <a:r>
              <a:rPr lang="en-US" sz="1200" kern="1200" dirty="0" smtClean="0">
                <a:solidFill>
                  <a:schemeClr val="tx1"/>
                </a:solidFill>
                <a:effectLst/>
                <a:latin typeface="+mn-lt"/>
                <a:ea typeface="+mn-ea"/>
                <a:cs typeface="+mn-cs"/>
              </a:rPr>
              <a:t>”) are all 1, and 0 otherwise. This captures the interactions between the binary features, and adds nonlinearity to the generalized linear model. </a:t>
            </a:r>
            <a:endParaRPr lang="en-US" dirty="0" smtClean="0"/>
          </a:p>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660542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deep component is a feed-forward neural network, as shown on the right. For categorical features, the original inputs are feature strings (e.g., “language=</a:t>
            </a:r>
            <a:r>
              <a:rPr lang="en-US" sz="1200" kern="1200" dirty="0" err="1" smtClean="0">
                <a:solidFill>
                  <a:schemeClr val="tx1"/>
                </a:solidFill>
                <a:effectLst/>
                <a:latin typeface="+mn-lt"/>
                <a:ea typeface="+mn-ea"/>
                <a:cs typeface="+mn-cs"/>
              </a:rPr>
              <a:t>en</a:t>
            </a:r>
            <a:r>
              <a:rPr lang="en-US" sz="1200" kern="1200" dirty="0" smtClean="0">
                <a:solidFill>
                  <a:schemeClr val="tx1"/>
                </a:solidFill>
                <a:effectLst/>
                <a:latin typeface="+mn-lt"/>
                <a:ea typeface="+mn-ea"/>
                <a:cs typeface="+mn-cs"/>
              </a:rPr>
              <a:t>”). Each of these sparse, high-dimensional categorical features are first converted into a low-dimensional and dense real-valued vector, often referred to as an embedding vector. The dimensionality of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are usually on the order of O(10) to O(100). The embedding vectors are initialized randomly and then the values are trained to minimize the final loss function during model training. These low-dimensional dense embedding vectors are then fed into the hidden layers of a neural network in the forward pass. Specifically, each hidden layer performs the computation</a:t>
            </a:r>
            <a:r>
              <a:rPr lang="en-US" sz="1200" kern="1200" baseline="0" dirty="0" smtClean="0">
                <a:solidFill>
                  <a:schemeClr val="tx1"/>
                </a:solidFill>
                <a:effectLst/>
                <a:latin typeface="+mn-lt"/>
                <a:ea typeface="+mn-ea"/>
                <a:cs typeface="+mn-cs"/>
              </a:rPr>
              <a:t> depicted, </a:t>
            </a:r>
          </a:p>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where l is the layer number and f is the activation function, often rectified linear units (</a:t>
            </a:r>
            <a:r>
              <a:rPr lang="en-US" sz="1200" kern="1200" dirty="0" err="1" smtClean="0">
                <a:solidFill>
                  <a:schemeClr val="tx1"/>
                </a:solidFill>
                <a:effectLst/>
                <a:latin typeface="+mn-lt"/>
                <a:ea typeface="+mn-ea"/>
                <a:cs typeface="+mn-cs"/>
              </a:rPr>
              <a:t>ReLUs</a:t>
            </a:r>
            <a:r>
              <a:rPr lang="en-US" sz="1200" kern="1200" dirty="0" smtClean="0">
                <a:solidFill>
                  <a:schemeClr val="tx1"/>
                </a:solidFill>
                <a:effectLst/>
                <a:latin typeface="+mn-lt"/>
                <a:ea typeface="+mn-ea"/>
                <a:cs typeface="+mn-cs"/>
              </a:rPr>
              <a:t>). a(l) , b(l) , and W (l) are the activations, bias, and model weights at l-</a:t>
            </a:r>
            <a:r>
              <a:rPr lang="en-US" sz="1200" kern="1200" dirty="0" err="1"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layer. </a:t>
            </a:r>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0108090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wide component and deep component are combined using a weighted sum of their output log odds as the prediction, which is then fed to one common logistic loss function for joint training. Note that there is a distinction between joint training and ensemble. In an ensemble, individual models are trained separately without knowing each other, and their predictions are combined only at inference time but not at training time. In contrast, joint training optimizes all parameters simultaneously by taking both the wide and deep part as well as the weights of their sum into account at training time. There are implications on model size too: For an ensemble, since the training is disjoint, each individual model size usually needs to be larger (e.g., with more features and transformations) to achieve reasonable accuracy for an ensemble to work. In comparison, for joint training the wide part only needs to complement the weak- nesses of the deep part with a small number of cross-product feature transformations, rather than a full-size wide model. </a:t>
            </a:r>
            <a:endParaRPr lang="en-US" dirty="0" smtClean="0"/>
          </a:p>
          <a:p>
            <a:r>
              <a:rPr lang="en-US" sz="1200" kern="1200" dirty="0" smtClean="0">
                <a:solidFill>
                  <a:schemeClr val="tx1"/>
                </a:solidFill>
                <a:effectLst/>
                <a:latin typeface="+mn-lt"/>
                <a:ea typeface="+mn-ea"/>
                <a:cs typeface="+mn-cs"/>
              </a:rPr>
              <a:t>Joint training of a Wide &amp; Deep Model is done by back- propagating the gradients from the output to both the wide and deep part of the model simultaneously using mini-batch stochastic optimization. In the experiments</a:t>
            </a:r>
            <a:r>
              <a:rPr lang="en-US" sz="1200" kern="1200" baseline="0" dirty="0" smtClean="0">
                <a:solidFill>
                  <a:schemeClr val="tx1"/>
                </a:solidFill>
                <a:effectLst/>
                <a:latin typeface="+mn-lt"/>
                <a:ea typeface="+mn-ea"/>
                <a:cs typeface="+mn-cs"/>
              </a:rPr>
              <a:t> conducted by Google, a </a:t>
            </a:r>
            <a:r>
              <a:rPr lang="en-US" sz="1200" kern="1200" dirty="0" smtClean="0">
                <a:solidFill>
                  <a:schemeClr val="tx1"/>
                </a:solidFill>
                <a:effectLst/>
                <a:latin typeface="+mn-lt"/>
                <a:ea typeface="+mn-ea"/>
                <a:cs typeface="+mn-cs"/>
              </a:rPr>
              <a:t>Follow- the-regularized-leader (FTRL) algorithm with L1 regularization as the optimizer for the wide part of the model, and </a:t>
            </a:r>
            <a:r>
              <a:rPr lang="en-US" sz="1200" kern="1200" dirty="0" err="1" smtClean="0">
                <a:solidFill>
                  <a:schemeClr val="tx1"/>
                </a:solidFill>
                <a:effectLst/>
                <a:latin typeface="+mn-lt"/>
                <a:ea typeface="+mn-ea"/>
                <a:cs typeface="+mn-cs"/>
              </a:rPr>
              <a:t>AdaGrad</a:t>
            </a:r>
            <a:r>
              <a:rPr lang="en-US" sz="1200" kern="1200" dirty="0" smtClean="0">
                <a:solidFill>
                  <a:schemeClr val="tx1"/>
                </a:solidFill>
                <a:effectLst/>
                <a:latin typeface="+mn-lt"/>
                <a:ea typeface="+mn-ea"/>
                <a:cs typeface="+mn-cs"/>
              </a:rPr>
              <a:t>] for the deep part. </a:t>
            </a:r>
            <a:endParaRPr lang="en-US" dirty="0" smtClean="0"/>
          </a:p>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combined model is illustrated in the center. For a logistic regression problem, the model’s prediction</a:t>
            </a:r>
            <a:r>
              <a:rPr lang="en-US" sz="1200" kern="1200" baseline="0" dirty="0" smtClean="0">
                <a:solidFill>
                  <a:schemeClr val="tx1"/>
                </a:solidFill>
                <a:effectLst/>
                <a:latin typeface="+mn-lt"/>
                <a:ea typeface="+mn-ea"/>
                <a:cs typeface="+mn-cs"/>
              </a:rPr>
              <a:t> (depicted) where </a:t>
            </a:r>
            <a:r>
              <a:rPr lang="en-US" sz="1200" kern="1200" dirty="0" smtClean="0">
                <a:solidFill>
                  <a:schemeClr val="tx1"/>
                </a:solidFill>
                <a:effectLst/>
                <a:latin typeface="+mn-lt"/>
                <a:ea typeface="+mn-ea"/>
                <a:cs typeface="+mn-cs"/>
              </a:rPr>
              <a:t> Y is the binary class label, </a:t>
            </a:r>
            <a:r>
              <a:rPr lang="en-US" sz="1200" kern="1200" dirty="0" err="1" smtClean="0">
                <a:solidFill>
                  <a:schemeClr val="tx1"/>
                </a:solidFill>
                <a:effectLst/>
                <a:latin typeface="+mn-lt"/>
                <a:ea typeface="+mn-ea"/>
                <a:cs typeface="+mn-cs"/>
              </a:rPr>
              <a:t>σ</a:t>
            </a:r>
            <a:r>
              <a:rPr lang="en-US" sz="1200" kern="1200" dirty="0" smtClean="0">
                <a:solidFill>
                  <a:schemeClr val="tx1"/>
                </a:solidFill>
                <a:effectLst/>
                <a:latin typeface="+mn-lt"/>
                <a:ea typeface="+mn-ea"/>
                <a:cs typeface="+mn-cs"/>
              </a:rPr>
              <a:t>(·) is the sigmoid function, </a:t>
            </a:r>
            <a:r>
              <a:rPr lang="en-US" sz="1200" kern="1200" dirty="0" err="1" smtClean="0">
                <a:solidFill>
                  <a:schemeClr val="tx1"/>
                </a:solidFill>
                <a:effectLst/>
                <a:latin typeface="+mn-lt"/>
                <a:ea typeface="+mn-ea"/>
                <a:cs typeface="+mn-cs"/>
              </a:rPr>
              <a:t>φ</a:t>
            </a:r>
            <a:r>
              <a:rPr lang="en-US" sz="1200" kern="1200" dirty="0" smtClean="0">
                <a:solidFill>
                  <a:schemeClr val="tx1"/>
                </a:solidFill>
                <a:effectLst/>
                <a:latin typeface="+mn-lt"/>
                <a:ea typeface="+mn-ea"/>
                <a:cs typeface="+mn-cs"/>
              </a:rPr>
              <a:t>(x) are the cross product transformations of the original features x, and b is the bias term. </a:t>
            </a:r>
            <a:r>
              <a:rPr lang="en-US" sz="1200" kern="1200" dirty="0" err="1" smtClean="0">
                <a:solidFill>
                  <a:schemeClr val="tx1"/>
                </a:solidFill>
                <a:effectLst/>
                <a:latin typeface="+mn-lt"/>
                <a:ea typeface="+mn-ea"/>
                <a:cs typeface="+mn-cs"/>
              </a:rPr>
              <a:t>Wwide</a:t>
            </a:r>
            <a:r>
              <a:rPr lang="en-US" sz="1200" kern="1200" dirty="0" smtClean="0">
                <a:solidFill>
                  <a:schemeClr val="tx1"/>
                </a:solidFill>
                <a:effectLst/>
                <a:latin typeface="+mn-lt"/>
                <a:ea typeface="+mn-ea"/>
                <a:cs typeface="+mn-cs"/>
              </a:rPr>
              <a:t> is the vector of all wide model weights, and </a:t>
            </a:r>
            <a:r>
              <a:rPr lang="en-US" sz="1200" kern="1200" dirty="0" err="1" smtClean="0">
                <a:solidFill>
                  <a:schemeClr val="tx1"/>
                </a:solidFill>
                <a:effectLst/>
                <a:latin typeface="+mn-lt"/>
                <a:ea typeface="+mn-ea"/>
                <a:cs typeface="+mn-cs"/>
              </a:rPr>
              <a:t>Wdeep</a:t>
            </a:r>
            <a:r>
              <a:rPr lang="en-US" sz="1200" kern="1200" dirty="0" smtClean="0">
                <a:solidFill>
                  <a:schemeClr val="tx1"/>
                </a:solidFill>
                <a:effectLst/>
                <a:latin typeface="+mn-lt"/>
                <a:ea typeface="+mn-ea"/>
                <a:cs typeface="+mn-cs"/>
              </a:rPr>
              <a:t> are the weights applied on the final activations a^(lf ). </a:t>
            </a:r>
          </a:p>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implementation</a:t>
            </a:r>
            <a:r>
              <a:rPr lang="en-US" sz="1200" kern="1200" baseline="0" dirty="0" smtClean="0">
                <a:solidFill>
                  <a:schemeClr val="tx1"/>
                </a:solidFill>
                <a:effectLst/>
                <a:latin typeface="+mn-lt"/>
                <a:ea typeface="+mn-ea"/>
                <a:cs typeface="+mn-cs"/>
              </a:rPr>
              <a:t> of initial Wide &amp; Deep app recommendations pipeline consisted of three stages:  data generation, model training, and model service as show above.</a:t>
            </a:r>
            <a:endParaRPr lang="en-US" dirty="0" smtClean="0"/>
          </a:p>
          <a:p>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10514024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implementation</a:t>
            </a:r>
            <a:r>
              <a:rPr lang="en-US" sz="1200" kern="1200" baseline="0" dirty="0" smtClean="0">
                <a:solidFill>
                  <a:schemeClr val="tx1"/>
                </a:solidFill>
                <a:effectLst/>
                <a:latin typeface="+mn-lt"/>
                <a:ea typeface="+mn-ea"/>
                <a:cs typeface="+mn-cs"/>
              </a:rPr>
              <a:t> of Google’s initial Wide &amp; Deep app recommendations pipeline consisted of three stages:  data generation, model training, and model service as show above.</a:t>
            </a:r>
            <a:endParaRPr lang="en-US" dirty="0" smtClean="0"/>
          </a:p>
          <a:p>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76158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In the</a:t>
            </a:r>
            <a:r>
              <a:rPr lang="en-US" sz="1200" kern="1200" baseline="0" dirty="0" smtClean="0">
                <a:solidFill>
                  <a:schemeClr val="tx1"/>
                </a:solidFill>
                <a:effectLst/>
                <a:latin typeface="+mn-lt"/>
                <a:ea typeface="+mn-ea"/>
                <a:cs typeface="+mn-cs"/>
              </a:rPr>
              <a:t> Data Generation</a:t>
            </a:r>
            <a:r>
              <a:rPr lang="en-US" sz="1200" kern="1200" dirty="0" smtClean="0">
                <a:solidFill>
                  <a:schemeClr val="tx1"/>
                </a:solidFill>
                <a:effectLst/>
                <a:latin typeface="+mn-lt"/>
                <a:ea typeface="+mn-ea"/>
                <a:cs typeface="+mn-cs"/>
              </a:rPr>
              <a:t> stage, user and app impression data within a period of time are used to generate training data. Each example corresponds to one impression. The label is app acquisition: 1 if the impressed app was installed, and 0 otherwise. </a:t>
            </a:r>
            <a:endParaRPr lang="en-US" dirty="0" smtClean="0"/>
          </a:p>
          <a:p>
            <a:r>
              <a:rPr lang="en-US" sz="1200" kern="1200" dirty="0" smtClean="0">
                <a:solidFill>
                  <a:schemeClr val="tx1"/>
                </a:solidFill>
                <a:effectLst/>
                <a:latin typeface="+mn-lt"/>
                <a:ea typeface="+mn-ea"/>
                <a:cs typeface="+mn-cs"/>
              </a:rPr>
              <a:t>Vocabularies, which are tables mapping categorical feature strings to integer IDs, are also generated in this stage. The system computes the ID space for all the string features that occurred more than a minimum number of times. Con- </a:t>
            </a:r>
            <a:r>
              <a:rPr lang="en-US" sz="1200" kern="1200" dirty="0" err="1" smtClean="0">
                <a:solidFill>
                  <a:schemeClr val="tx1"/>
                </a:solidFill>
                <a:effectLst/>
                <a:latin typeface="+mn-lt"/>
                <a:ea typeface="+mn-ea"/>
                <a:cs typeface="+mn-cs"/>
              </a:rPr>
              <a:t>tinuous</a:t>
            </a:r>
            <a:r>
              <a:rPr lang="en-US" sz="1200" kern="1200" dirty="0" smtClean="0">
                <a:solidFill>
                  <a:schemeClr val="tx1"/>
                </a:solidFill>
                <a:effectLst/>
                <a:latin typeface="+mn-lt"/>
                <a:ea typeface="+mn-ea"/>
                <a:cs typeface="+mn-cs"/>
              </a:rPr>
              <a:t> real-valued features are normalized to [0, 1] by map- ping a feature value x to its cumulative distribution function P (X ≤ x), divided into n(sub)q quantiles. The normalized value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i−1 / n(sub)q for values in the </a:t>
            </a:r>
            <a:r>
              <a:rPr lang="en-US" sz="1200" kern="1200" dirty="0" err="1" smtClean="0">
                <a:solidFill>
                  <a:schemeClr val="tx1"/>
                </a:solidFill>
                <a:effectLst/>
                <a:latin typeface="+mn-lt"/>
                <a:ea typeface="+mn-ea"/>
                <a:cs typeface="+mn-cs"/>
              </a:rPr>
              <a:t>i-th</a:t>
            </a:r>
            <a:r>
              <a:rPr lang="en-US" sz="1200" kern="1200" dirty="0" smtClean="0">
                <a:solidFill>
                  <a:schemeClr val="tx1"/>
                </a:solidFill>
                <a:effectLst/>
                <a:latin typeface="+mn-lt"/>
                <a:ea typeface="+mn-ea"/>
                <a:cs typeface="+mn-cs"/>
              </a:rPr>
              <a:t> quantiles. Quantile boundaries</a:t>
            </a:r>
            <a:r>
              <a:rPr lang="en-US" sz="1200" kern="1200" baseline="0" dirty="0" smtClean="0">
                <a:solidFill>
                  <a:schemeClr val="tx1"/>
                </a:solidFill>
                <a:effectLst/>
                <a:latin typeface="+mn-lt"/>
                <a:ea typeface="+mn-ea"/>
                <a:cs typeface="+mn-cs"/>
              </a:rPr>
              <a:t> are computed during data generation.</a:t>
            </a:r>
            <a:endParaRPr lang="en-US" dirty="0" smtClean="0"/>
          </a:p>
          <a:p>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7484000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model structure used in the experiment is shown. During training, the input layer takes in training data and vocabularies and generate sparse and dense features together with a label. The wide component consists of the cross-product transformation of user installed apps and impression apps. For the deep part of the model, A 32- dimensional embedding vector is learned for each categorical feature. </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9232451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Google team then</a:t>
            </a:r>
            <a:r>
              <a:rPr lang="en-US" sz="1200" kern="1200" dirty="0" smtClean="0">
                <a:solidFill>
                  <a:schemeClr val="tx1"/>
                </a:solidFill>
                <a:effectLst/>
                <a:latin typeface="+mn-lt"/>
                <a:ea typeface="+mn-ea"/>
                <a:cs typeface="+mn-cs"/>
              </a:rPr>
              <a:t> concatenated all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together with the dense features, resulting in a dense vector of approximately 1200 dimensions. The concatenated vector is then fed into 3 </a:t>
            </a:r>
            <a:r>
              <a:rPr lang="en-US" sz="1200" kern="1200" dirty="0" err="1" smtClean="0">
                <a:solidFill>
                  <a:schemeClr val="tx1"/>
                </a:solidFill>
                <a:effectLst/>
                <a:latin typeface="+mn-lt"/>
                <a:ea typeface="+mn-ea"/>
                <a:cs typeface="+mn-cs"/>
              </a:rPr>
              <a:t>ReLU</a:t>
            </a:r>
            <a:r>
              <a:rPr lang="en-US" sz="1200" kern="1200" dirty="0" smtClean="0">
                <a:solidFill>
                  <a:schemeClr val="tx1"/>
                </a:solidFill>
                <a:effectLst/>
                <a:latin typeface="+mn-lt"/>
                <a:ea typeface="+mn-ea"/>
                <a:cs typeface="+mn-cs"/>
              </a:rPr>
              <a:t> layers, and finally the logistic output unit. </a:t>
            </a:r>
            <a:endParaRPr lang="en-US" dirty="0" smtClean="0"/>
          </a:p>
          <a:p>
            <a:r>
              <a:rPr lang="en-US" sz="1200" kern="1200" dirty="0" smtClean="0">
                <a:solidFill>
                  <a:schemeClr val="tx1"/>
                </a:solidFill>
                <a:effectLst/>
                <a:latin typeface="+mn-lt"/>
                <a:ea typeface="+mn-ea"/>
                <a:cs typeface="+mn-cs"/>
              </a:rPr>
              <a:t>The Wide &amp; Deep models are trained on over 500 billion examples. Every time a new set of training data arrives, the model needs to be re-trained. However, retraining from scratch every time is computationally expensive and delays the time from data arrival to serving an updated model. To tackle this challenge, they implemented a warm-starting system which initializes a new model with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and the linear model weights from the previous model. </a:t>
            </a:r>
            <a:endParaRPr lang="en-US" dirty="0" smtClean="0"/>
          </a:p>
          <a:p>
            <a:r>
              <a:rPr lang="en-US" sz="1200" kern="1200" dirty="0" smtClean="0">
                <a:solidFill>
                  <a:schemeClr val="tx1"/>
                </a:solidFill>
                <a:effectLst/>
                <a:latin typeface="+mn-lt"/>
                <a:ea typeface="+mn-ea"/>
                <a:cs typeface="+mn-cs"/>
              </a:rPr>
              <a:t>Before loading the models into the model servers, a dry run of the model was done to make sure that it did not cause problems in serving live traffic. They</a:t>
            </a:r>
            <a:r>
              <a:rPr lang="en-US" sz="1200" kern="1200" baseline="0" dirty="0" smtClean="0">
                <a:solidFill>
                  <a:schemeClr val="tx1"/>
                </a:solidFill>
                <a:effectLst/>
                <a:latin typeface="+mn-lt"/>
                <a:ea typeface="+mn-ea"/>
                <a:cs typeface="+mn-cs"/>
              </a:rPr>
              <a:t> then</a:t>
            </a:r>
            <a:r>
              <a:rPr lang="en-US" sz="1200" kern="1200" dirty="0" smtClean="0">
                <a:solidFill>
                  <a:schemeClr val="tx1"/>
                </a:solidFill>
                <a:effectLst/>
                <a:latin typeface="+mn-lt"/>
                <a:ea typeface="+mn-ea"/>
                <a:cs typeface="+mn-cs"/>
              </a:rPr>
              <a:t> empirically validate the model quality against the previous model as a sanity check. </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3501561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Once the model is trained and verified, they load it into the model servers. For each request, the servers receive a set of app candidates from the app retrieval system and user features to score each app. Then, the apps are ranked from the highest scores to the lowest, and they show the apps to the users in that order. The scores were calculated by running a forward inference pass over the Wide &amp; Deep model. </a:t>
            </a:r>
            <a:endParaRPr lang="en-US" dirty="0" smtClean="0"/>
          </a:p>
          <a:p>
            <a:r>
              <a:rPr lang="en-US" sz="1200" kern="1200" dirty="0" smtClean="0">
                <a:solidFill>
                  <a:schemeClr val="tx1"/>
                </a:solidFill>
                <a:effectLst/>
                <a:latin typeface="+mn-lt"/>
                <a:ea typeface="+mn-ea"/>
                <a:cs typeface="+mn-cs"/>
              </a:rPr>
              <a:t>In order to serve each request on the order of 10 </a:t>
            </a:r>
            <a:r>
              <a:rPr lang="en-US" sz="1200" kern="1200" dirty="0" err="1" smtClean="0">
                <a:solidFill>
                  <a:schemeClr val="tx1"/>
                </a:solidFill>
                <a:effectLst/>
                <a:latin typeface="+mn-lt"/>
                <a:ea typeface="+mn-ea"/>
                <a:cs typeface="+mn-cs"/>
              </a:rPr>
              <a:t>ms</a:t>
            </a:r>
            <a:r>
              <a:rPr lang="en-US" sz="1200" kern="1200" smtClean="0">
                <a:solidFill>
                  <a:schemeClr val="tx1"/>
                </a:solidFill>
                <a:effectLst/>
                <a:latin typeface="+mn-lt"/>
                <a:ea typeface="+mn-ea"/>
                <a:cs typeface="+mn-cs"/>
              </a:rPr>
              <a:t>, they </a:t>
            </a:r>
            <a:r>
              <a:rPr lang="en-US" sz="1200" kern="1200" dirty="0" smtClean="0">
                <a:solidFill>
                  <a:schemeClr val="tx1"/>
                </a:solidFill>
                <a:effectLst/>
                <a:latin typeface="+mn-lt"/>
                <a:ea typeface="+mn-ea"/>
                <a:cs typeface="+mn-cs"/>
              </a:rPr>
              <a:t>optimized the performance using multithreading parallelism by running smaller batches in parallel, instead of scoring all candidate apps in a single batch inference step. </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034308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a:t>With mass communication came the ability to influence even more.  Those early days of broadcast audio and video set the stage for Network Age </a:t>
            </a:r>
            <a:r>
              <a:rPr lang="en-US" sz="1600" baseline="0" dirty="0" err="1"/>
              <a:t>refiniements</a:t>
            </a:r>
            <a:r>
              <a:rPr lang="en-US" sz="1600" baseline="0" dirty="0"/>
              <a:t>.</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620322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12615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a:t>With the browser came the ability to begin to track and influence search patterns.  Proactive search with advertising is the essence of recommendation systems.</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191280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a:t>The seminal paper on Internet Recommendation Systems was published in 2000.  Since that influential paper, the art and science of internet recommendation systems came to be.</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281515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a:t>And here we are nearly 2 decades later, with commercial AI options like </a:t>
            </a:r>
            <a:r>
              <a:rPr lang="en-US" sz="1600" baseline="0" dirty="0" err="1"/>
              <a:t>TensorFlow</a:t>
            </a:r>
            <a:r>
              <a:rPr lang="en-US" sz="1600" baseline="0" dirty="0"/>
              <a:t>, and the perfection of Internet Recommendation systems is upon us.</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1629066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a:t>And here we are nearly 2 decades later, with commercial AI options like </a:t>
            </a:r>
            <a:r>
              <a:rPr lang="en-US" sz="1600" baseline="0" dirty="0" err="1"/>
              <a:t>TensorFlow</a:t>
            </a:r>
            <a:r>
              <a:rPr lang="en-US" sz="1600" baseline="0" dirty="0"/>
              <a:t>, and the perfection of Internet Recommendation systems is upon us.</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542893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a:t>Recommender systems are information filtering systems that deal with the problem of information overload filtering vital information fragment out of large amounts of </a:t>
            </a:r>
            <a:r>
              <a:rPr lang="en-US" sz="2000" baseline="0" dirty="0" err="1"/>
              <a:t>dynami</a:t>
            </a:r>
            <a:r>
              <a:rPr lang="en-US" sz="2000" baseline="0" dirty="0"/>
              <a:t>- </a:t>
            </a:r>
            <a:r>
              <a:rPr lang="en-US" sz="2000" baseline="0" dirty="0" err="1"/>
              <a:t>cally</a:t>
            </a:r>
            <a:r>
              <a:rPr lang="en-US" sz="2000" baseline="0" dirty="0"/>
              <a:t> generated information according to user’s preferences, interest, or observed behavior. Recommender systems aim for  the ability to predict whether a particular user would prefer an item or not based on the user’s profile</a:t>
            </a:r>
            <a:r>
              <a:rPr lang="en-US" sz="2000" dirty="0"/>
              <a:t>.</a:t>
            </a:r>
          </a:p>
          <a:p>
            <a:endParaRPr lang="en-US" sz="2000" dirty="0"/>
          </a:p>
          <a:p>
            <a:r>
              <a:rPr lang="en-US" sz="2000" dirty="0"/>
              <a:t>Recommender</a:t>
            </a:r>
            <a:r>
              <a:rPr lang="en-US" sz="2000" baseline="0" dirty="0"/>
              <a:t> systems are defined as a means of assisting and augmenting the social process of using recommendations from others to make choices when there is not sufficient personal knowledge nor </a:t>
            </a:r>
            <a:r>
              <a:rPr lang="en-US" sz="2000" baseline="0" dirty="0" err="1"/>
              <a:t>experiece</a:t>
            </a:r>
            <a:r>
              <a:rPr lang="en-US" sz="2000" baseline="0" dirty="0"/>
              <a:t> of the alternatives.  Personalized, user-specific exclusive content and service recommendations are the result.</a:t>
            </a:r>
          </a:p>
          <a:p>
            <a:endParaRPr lang="en-US" sz="2000" baseline="0" dirty="0"/>
          </a:p>
          <a:p>
            <a:endParaRPr lang="en-US" sz="2000" dirty="0"/>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1415895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lternate Title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1765762"/>
            <a:ext cx="9144000" cy="1611980"/>
          </a:xfrm>
          <a:solidFill>
            <a:schemeClr val="accent1">
              <a:alpha val="90000"/>
            </a:schemeClr>
          </a:solidFill>
        </p:spPr>
        <p:txBody>
          <a:bodyPr lIns="457200" tIns="137160" rIns="457200" bIns="137160" anchor="ctr" anchorCtr="0">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4"/>
          <p:cNvGrpSpPr>
            <a:grpSpLocks noChangeAspect="1"/>
          </p:cNvGrpSpPr>
          <p:nvPr userDrawn="1"/>
        </p:nvGrpSpPr>
        <p:grpSpPr bwMode="auto">
          <a:xfrm>
            <a:off x="994117" y="305466"/>
            <a:ext cx="1362335" cy="305001"/>
            <a:chOff x="5137" y="4139"/>
            <a:chExt cx="335" cy="75"/>
          </a:xfrm>
          <a:solidFill>
            <a:schemeClr val="bg1"/>
          </a:solidFill>
        </p:grpSpPr>
        <p:sp>
          <p:nvSpPr>
            <p:cNvPr id="13"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134504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12" name="Title 16"/>
          <p:cNvSpPr>
            <a:spLocks noGrp="1"/>
          </p:cNvSpPr>
          <p:nvPr>
            <p:ph type="title" hasCustomPrompt="1"/>
          </p:nvPr>
        </p:nvSpPr>
        <p:spPr bwMode="gray">
          <a:xfrm>
            <a:off x="457200" y="161925"/>
            <a:ext cx="8229600" cy="547759"/>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0"/>
          </p:nvPr>
        </p:nvSpPr>
        <p:spPr/>
        <p:txBody>
          <a:bodyPr/>
          <a:lstStyle/>
          <a:p>
            <a:r>
              <a:rPr lang="en-US"/>
              <a:t>© 2017 Teradata</a:t>
            </a: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5944525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Alternate">
    <p:spTree>
      <p:nvGrpSpPr>
        <p:cNvPr id="1" name=""/>
        <p:cNvGrpSpPr/>
        <p:nvPr/>
      </p:nvGrpSpPr>
      <p:grpSpPr>
        <a:xfrm>
          <a:off x="0" y="0"/>
          <a:ext cx="0" cy="0"/>
          <a:chOff x="0" y="0"/>
          <a:chExt cx="0" cy="0"/>
        </a:xfrm>
      </p:grpSpPr>
      <p:grpSp>
        <p:nvGrpSpPr>
          <p:cNvPr id="6" name="Group 5"/>
          <p:cNvGrpSpPr/>
          <p:nvPr userDrawn="1"/>
        </p:nvGrpSpPr>
        <p:grpSpPr>
          <a:xfrm>
            <a:off x="249238" y="1112498"/>
            <a:ext cx="8655050" cy="3567112"/>
            <a:chOff x="249238" y="1919288"/>
            <a:chExt cx="8655050" cy="3567112"/>
          </a:xfrm>
        </p:grpSpPr>
        <p:sp>
          <p:nvSpPr>
            <p:cNvPr id="7" name="Oval 122"/>
            <p:cNvSpPr>
              <a:spLocks noChangeArrowheads="1"/>
            </p:cNvSpPr>
            <p:nvPr/>
          </p:nvSpPr>
          <p:spPr bwMode="auto">
            <a:xfrm>
              <a:off x="2492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Oval 123"/>
            <p:cNvSpPr>
              <a:spLocks noChangeArrowheads="1"/>
            </p:cNvSpPr>
            <p:nvPr/>
          </p:nvSpPr>
          <p:spPr bwMode="auto">
            <a:xfrm>
              <a:off x="6381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124"/>
            <p:cNvSpPr>
              <a:spLocks noChangeArrowheads="1"/>
            </p:cNvSpPr>
            <p:nvPr/>
          </p:nvSpPr>
          <p:spPr bwMode="auto">
            <a:xfrm>
              <a:off x="1042540" y="1933378"/>
              <a:ext cx="59635" cy="6072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125"/>
            <p:cNvSpPr>
              <a:spLocks noChangeArrowheads="1"/>
            </p:cNvSpPr>
            <p:nvPr/>
          </p:nvSpPr>
          <p:spPr bwMode="auto">
            <a:xfrm>
              <a:off x="1417638" y="1919288"/>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126"/>
            <p:cNvSpPr>
              <a:spLocks noChangeArrowheads="1"/>
            </p:cNvSpPr>
            <p:nvPr/>
          </p:nvSpPr>
          <p:spPr bwMode="auto">
            <a:xfrm>
              <a:off x="182593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27"/>
            <p:cNvSpPr>
              <a:spLocks noChangeArrowheads="1"/>
            </p:cNvSpPr>
            <p:nvPr/>
          </p:nvSpPr>
          <p:spPr bwMode="auto">
            <a:xfrm>
              <a:off x="2210940"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128"/>
            <p:cNvSpPr>
              <a:spLocks noChangeArrowheads="1"/>
            </p:cNvSpPr>
            <p:nvPr/>
          </p:nvSpPr>
          <p:spPr bwMode="auto">
            <a:xfrm>
              <a:off x="25860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129"/>
            <p:cNvSpPr>
              <a:spLocks noChangeArrowheads="1"/>
            </p:cNvSpPr>
            <p:nvPr/>
          </p:nvSpPr>
          <p:spPr bwMode="auto">
            <a:xfrm>
              <a:off x="2993990"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30"/>
            <p:cNvSpPr>
              <a:spLocks noChangeArrowheads="1"/>
            </p:cNvSpPr>
            <p:nvPr/>
          </p:nvSpPr>
          <p:spPr bwMode="auto">
            <a:xfrm>
              <a:off x="33639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31"/>
            <p:cNvSpPr>
              <a:spLocks noChangeArrowheads="1"/>
            </p:cNvSpPr>
            <p:nvPr/>
          </p:nvSpPr>
          <p:spPr bwMode="auto">
            <a:xfrm>
              <a:off x="3766941" y="1933378"/>
              <a:ext cx="60720"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32"/>
            <p:cNvSpPr>
              <a:spLocks noChangeArrowheads="1"/>
            </p:cNvSpPr>
            <p:nvPr/>
          </p:nvSpPr>
          <p:spPr bwMode="auto">
            <a:xfrm>
              <a:off x="41433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33"/>
            <p:cNvSpPr>
              <a:spLocks noChangeArrowheads="1"/>
            </p:cNvSpPr>
            <p:nvPr/>
          </p:nvSpPr>
          <p:spPr bwMode="auto">
            <a:xfrm>
              <a:off x="45323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34"/>
            <p:cNvSpPr>
              <a:spLocks noChangeArrowheads="1"/>
            </p:cNvSpPr>
            <p:nvPr/>
          </p:nvSpPr>
          <p:spPr bwMode="auto">
            <a:xfrm>
              <a:off x="4936677"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35"/>
            <p:cNvSpPr>
              <a:spLocks noChangeArrowheads="1"/>
            </p:cNvSpPr>
            <p:nvPr/>
          </p:nvSpPr>
          <p:spPr bwMode="auto">
            <a:xfrm>
              <a:off x="53117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36"/>
            <p:cNvSpPr>
              <a:spLocks noChangeArrowheads="1"/>
            </p:cNvSpPr>
            <p:nvPr/>
          </p:nvSpPr>
          <p:spPr bwMode="auto">
            <a:xfrm>
              <a:off x="5700713"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37"/>
            <p:cNvSpPr>
              <a:spLocks noChangeArrowheads="1"/>
            </p:cNvSpPr>
            <p:nvPr/>
          </p:nvSpPr>
          <p:spPr bwMode="auto">
            <a:xfrm>
              <a:off x="6108665"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38"/>
            <p:cNvSpPr>
              <a:spLocks noChangeArrowheads="1"/>
            </p:cNvSpPr>
            <p:nvPr/>
          </p:nvSpPr>
          <p:spPr bwMode="auto">
            <a:xfrm>
              <a:off x="64785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39"/>
            <p:cNvSpPr>
              <a:spLocks noChangeArrowheads="1"/>
            </p:cNvSpPr>
            <p:nvPr/>
          </p:nvSpPr>
          <p:spPr bwMode="auto">
            <a:xfrm>
              <a:off x="688688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40"/>
            <p:cNvSpPr>
              <a:spLocks noChangeArrowheads="1"/>
            </p:cNvSpPr>
            <p:nvPr/>
          </p:nvSpPr>
          <p:spPr bwMode="auto">
            <a:xfrm>
              <a:off x="7258051"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41"/>
            <p:cNvSpPr>
              <a:spLocks noChangeArrowheads="1"/>
            </p:cNvSpPr>
            <p:nvPr/>
          </p:nvSpPr>
          <p:spPr bwMode="auto">
            <a:xfrm>
              <a:off x="76469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42"/>
            <p:cNvSpPr>
              <a:spLocks noChangeArrowheads="1"/>
            </p:cNvSpPr>
            <p:nvPr/>
          </p:nvSpPr>
          <p:spPr bwMode="auto">
            <a:xfrm>
              <a:off x="8051352"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43"/>
            <p:cNvSpPr>
              <a:spLocks noChangeArrowheads="1"/>
            </p:cNvSpPr>
            <p:nvPr/>
          </p:nvSpPr>
          <p:spPr bwMode="auto">
            <a:xfrm>
              <a:off x="8426451"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Oval 144"/>
            <p:cNvSpPr>
              <a:spLocks noChangeArrowheads="1"/>
            </p:cNvSpPr>
            <p:nvPr/>
          </p:nvSpPr>
          <p:spPr bwMode="auto">
            <a:xfrm>
              <a:off x="8815388" y="1919288"/>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51"/>
            <p:cNvSpPr>
              <a:spLocks noChangeArrowheads="1"/>
            </p:cNvSpPr>
            <p:nvPr/>
          </p:nvSpPr>
          <p:spPr bwMode="auto">
            <a:xfrm>
              <a:off x="2630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52"/>
            <p:cNvSpPr>
              <a:spLocks noChangeArrowheads="1"/>
            </p:cNvSpPr>
            <p:nvPr/>
          </p:nvSpPr>
          <p:spPr bwMode="auto">
            <a:xfrm>
              <a:off x="6520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53"/>
            <p:cNvSpPr>
              <a:spLocks noChangeArrowheads="1"/>
            </p:cNvSpPr>
            <p:nvPr/>
          </p:nvSpPr>
          <p:spPr bwMode="auto">
            <a:xfrm>
              <a:off x="10287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54"/>
            <p:cNvSpPr>
              <a:spLocks noChangeArrowheads="1"/>
            </p:cNvSpPr>
            <p:nvPr/>
          </p:nvSpPr>
          <p:spPr bwMode="auto">
            <a:xfrm>
              <a:off x="14314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55"/>
            <p:cNvSpPr>
              <a:spLocks noChangeArrowheads="1"/>
            </p:cNvSpPr>
            <p:nvPr/>
          </p:nvSpPr>
          <p:spPr bwMode="auto">
            <a:xfrm>
              <a:off x="1806576"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56"/>
            <p:cNvSpPr>
              <a:spLocks noChangeArrowheads="1"/>
            </p:cNvSpPr>
            <p:nvPr/>
          </p:nvSpPr>
          <p:spPr bwMode="auto">
            <a:xfrm>
              <a:off x="21971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57"/>
            <p:cNvSpPr>
              <a:spLocks noChangeArrowheads="1"/>
            </p:cNvSpPr>
            <p:nvPr/>
          </p:nvSpPr>
          <p:spPr bwMode="auto">
            <a:xfrm>
              <a:off x="258603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58"/>
            <p:cNvSpPr>
              <a:spLocks noChangeArrowheads="1"/>
            </p:cNvSpPr>
            <p:nvPr/>
          </p:nvSpPr>
          <p:spPr bwMode="auto">
            <a:xfrm>
              <a:off x="29749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59"/>
            <p:cNvSpPr>
              <a:spLocks noChangeArrowheads="1"/>
            </p:cNvSpPr>
            <p:nvPr/>
          </p:nvSpPr>
          <p:spPr bwMode="auto">
            <a:xfrm>
              <a:off x="33639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60"/>
            <p:cNvSpPr>
              <a:spLocks noChangeArrowheads="1"/>
            </p:cNvSpPr>
            <p:nvPr/>
          </p:nvSpPr>
          <p:spPr bwMode="auto">
            <a:xfrm>
              <a:off x="3772210" y="2327239"/>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61"/>
            <p:cNvSpPr>
              <a:spLocks noChangeArrowheads="1"/>
            </p:cNvSpPr>
            <p:nvPr/>
          </p:nvSpPr>
          <p:spPr bwMode="auto">
            <a:xfrm>
              <a:off x="41572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62"/>
            <p:cNvSpPr>
              <a:spLocks noChangeArrowheads="1"/>
            </p:cNvSpPr>
            <p:nvPr/>
          </p:nvSpPr>
          <p:spPr bwMode="auto">
            <a:xfrm>
              <a:off x="45323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63"/>
            <p:cNvSpPr>
              <a:spLocks noChangeArrowheads="1"/>
            </p:cNvSpPr>
            <p:nvPr/>
          </p:nvSpPr>
          <p:spPr bwMode="auto">
            <a:xfrm>
              <a:off x="49366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64"/>
            <p:cNvSpPr>
              <a:spLocks noChangeArrowheads="1"/>
            </p:cNvSpPr>
            <p:nvPr/>
          </p:nvSpPr>
          <p:spPr bwMode="auto">
            <a:xfrm>
              <a:off x="53117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65"/>
            <p:cNvSpPr>
              <a:spLocks noChangeArrowheads="1"/>
            </p:cNvSpPr>
            <p:nvPr/>
          </p:nvSpPr>
          <p:spPr bwMode="auto">
            <a:xfrm>
              <a:off x="5714552"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66"/>
            <p:cNvSpPr>
              <a:spLocks noChangeArrowheads="1"/>
            </p:cNvSpPr>
            <p:nvPr/>
          </p:nvSpPr>
          <p:spPr bwMode="auto">
            <a:xfrm>
              <a:off x="61034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67"/>
            <p:cNvSpPr>
              <a:spLocks noChangeArrowheads="1"/>
            </p:cNvSpPr>
            <p:nvPr/>
          </p:nvSpPr>
          <p:spPr bwMode="auto">
            <a:xfrm>
              <a:off x="647858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68"/>
            <p:cNvSpPr>
              <a:spLocks noChangeArrowheads="1"/>
            </p:cNvSpPr>
            <p:nvPr/>
          </p:nvSpPr>
          <p:spPr bwMode="auto">
            <a:xfrm>
              <a:off x="6881616" y="23220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69"/>
            <p:cNvSpPr>
              <a:spLocks noChangeArrowheads="1"/>
            </p:cNvSpPr>
            <p:nvPr/>
          </p:nvSpPr>
          <p:spPr bwMode="auto">
            <a:xfrm>
              <a:off x="725805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70"/>
            <p:cNvSpPr>
              <a:spLocks noChangeArrowheads="1"/>
            </p:cNvSpPr>
            <p:nvPr/>
          </p:nvSpPr>
          <p:spPr bwMode="auto">
            <a:xfrm>
              <a:off x="766082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71"/>
            <p:cNvSpPr>
              <a:spLocks noChangeArrowheads="1"/>
            </p:cNvSpPr>
            <p:nvPr/>
          </p:nvSpPr>
          <p:spPr bwMode="auto">
            <a:xfrm>
              <a:off x="80375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72"/>
            <p:cNvSpPr>
              <a:spLocks noChangeArrowheads="1"/>
            </p:cNvSpPr>
            <p:nvPr/>
          </p:nvSpPr>
          <p:spPr bwMode="auto">
            <a:xfrm>
              <a:off x="84402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Oval 173"/>
            <p:cNvSpPr>
              <a:spLocks noChangeArrowheads="1"/>
            </p:cNvSpPr>
            <p:nvPr/>
          </p:nvSpPr>
          <p:spPr bwMode="auto">
            <a:xfrm>
              <a:off x="8815388"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80"/>
            <p:cNvSpPr>
              <a:spLocks noChangeArrowheads="1"/>
            </p:cNvSpPr>
            <p:nvPr/>
          </p:nvSpPr>
          <p:spPr bwMode="auto">
            <a:xfrm>
              <a:off x="2492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81"/>
            <p:cNvSpPr>
              <a:spLocks noChangeArrowheads="1"/>
            </p:cNvSpPr>
            <p:nvPr/>
          </p:nvSpPr>
          <p:spPr bwMode="auto">
            <a:xfrm>
              <a:off x="6381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82"/>
            <p:cNvSpPr>
              <a:spLocks noChangeArrowheads="1"/>
            </p:cNvSpPr>
            <p:nvPr/>
          </p:nvSpPr>
          <p:spPr bwMode="auto">
            <a:xfrm>
              <a:off x="1042540" y="27078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9" name="Oval 183"/>
            <p:cNvSpPr>
              <a:spLocks noChangeArrowheads="1"/>
            </p:cNvSpPr>
            <p:nvPr/>
          </p:nvSpPr>
          <p:spPr bwMode="auto">
            <a:xfrm>
              <a:off x="14176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84"/>
            <p:cNvSpPr>
              <a:spLocks noChangeArrowheads="1"/>
            </p:cNvSpPr>
            <p:nvPr/>
          </p:nvSpPr>
          <p:spPr bwMode="auto">
            <a:xfrm>
              <a:off x="1806576" y="2693988"/>
              <a:ext cx="88900" cy="87313"/>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61" name="Oval 185"/>
            <p:cNvSpPr>
              <a:spLocks noChangeArrowheads="1"/>
            </p:cNvSpPr>
            <p:nvPr/>
          </p:nvSpPr>
          <p:spPr bwMode="auto">
            <a:xfrm>
              <a:off x="219710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86"/>
            <p:cNvSpPr>
              <a:spLocks noChangeArrowheads="1"/>
            </p:cNvSpPr>
            <p:nvPr/>
          </p:nvSpPr>
          <p:spPr bwMode="auto">
            <a:xfrm>
              <a:off x="25860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87"/>
            <p:cNvSpPr>
              <a:spLocks noChangeArrowheads="1"/>
            </p:cNvSpPr>
            <p:nvPr/>
          </p:nvSpPr>
          <p:spPr bwMode="auto">
            <a:xfrm>
              <a:off x="29749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88"/>
            <p:cNvSpPr>
              <a:spLocks noChangeArrowheads="1"/>
            </p:cNvSpPr>
            <p:nvPr/>
          </p:nvSpPr>
          <p:spPr bwMode="auto">
            <a:xfrm>
              <a:off x="33639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89"/>
            <p:cNvSpPr>
              <a:spLocks noChangeArrowheads="1"/>
            </p:cNvSpPr>
            <p:nvPr/>
          </p:nvSpPr>
          <p:spPr bwMode="auto">
            <a:xfrm>
              <a:off x="3752851"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90"/>
            <p:cNvSpPr>
              <a:spLocks noChangeArrowheads="1"/>
            </p:cNvSpPr>
            <p:nvPr/>
          </p:nvSpPr>
          <p:spPr bwMode="auto">
            <a:xfrm>
              <a:off x="4157215"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91"/>
            <p:cNvSpPr>
              <a:spLocks noChangeArrowheads="1"/>
            </p:cNvSpPr>
            <p:nvPr/>
          </p:nvSpPr>
          <p:spPr bwMode="auto">
            <a:xfrm>
              <a:off x="45323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92"/>
            <p:cNvSpPr>
              <a:spLocks noChangeArrowheads="1"/>
            </p:cNvSpPr>
            <p:nvPr/>
          </p:nvSpPr>
          <p:spPr bwMode="auto">
            <a:xfrm>
              <a:off x="493667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93"/>
            <p:cNvSpPr>
              <a:spLocks noChangeArrowheads="1"/>
            </p:cNvSpPr>
            <p:nvPr/>
          </p:nvSpPr>
          <p:spPr bwMode="auto">
            <a:xfrm>
              <a:off x="53117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94"/>
            <p:cNvSpPr>
              <a:spLocks noChangeArrowheads="1"/>
            </p:cNvSpPr>
            <p:nvPr/>
          </p:nvSpPr>
          <p:spPr bwMode="auto">
            <a:xfrm>
              <a:off x="57007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95"/>
            <p:cNvSpPr>
              <a:spLocks noChangeArrowheads="1"/>
            </p:cNvSpPr>
            <p:nvPr/>
          </p:nvSpPr>
          <p:spPr bwMode="auto">
            <a:xfrm>
              <a:off x="60896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96"/>
            <p:cNvSpPr>
              <a:spLocks noChangeArrowheads="1"/>
            </p:cNvSpPr>
            <p:nvPr/>
          </p:nvSpPr>
          <p:spPr bwMode="auto">
            <a:xfrm>
              <a:off x="649242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97"/>
            <p:cNvSpPr>
              <a:spLocks noChangeArrowheads="1"/>
            </p:cNvSpPr>
            <p:nvPr/>
          </p:nvSpPr>
          <p:spPr bwMode="auto">
            <a:xfrm>
              <a:off x="6867526"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98"/>
            <p:cNvSpPr>
              <a:spLocks noChangeArrowheads="1"/>
            </p:cNvSpPr>
            <p:nvPr/>
          </p:nvSpPr>
          <p:spPr bwMode="auto">
            <a:xfrm>
              <a:off x="72580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99"/>
            <p:cNvSpPr>
              <a:spLocks noChangeArrowheads="1"/>
            </p:cNvSpPr>
            <p:nvPr/>
          </p:nvSpPr>
          <p:spPr bwMode="auto">
            <a:xfrm>
              <a:off x="7666002" y="2713002"/>
              <a:ext cx="49285"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200"/>
            <p:cNvSpPr>
              <a:spLocks noChangeArrowheads="1"/>
            </p:cNvSpPr>
            <p:nvPr/>
          </p:nvSpPr>
          <p:spPr bwMode="auto">
            <a:xfrm>
              <a:off x="8037513" y="2693988"/>
              <a:ext cx="87313" cy="87313"/>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201"/>
            <p:cNvSpPr>
              <a:spLocks noChangeArrowheads="1"/>
            </p:cNvSpPr>
            <p:nvPr/>
          </p:nvSpPr>
          <p:spPr bwMode="auto">
            <a:xfrm>
              <a:off x="84264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Oval 202"/>
            <p:cNvSpPr>
              <a:spLocks noChangeArrowheads="1"/>
            </p:cNvSpPr>
            <p:nvPr/>
          </p:nvSpPr>
          <p:spPr bwMode="auto">
            <a:xfrm>
              <a:off x="8829478" y="2707827"/>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210"/>
            <p:cNvSpPr>
              <a:spLocks noChangeArrowheads="1"/>
            </p:cNvSpPr>
            <p:nvPr/>
          </p:nvSpPr>
          <p:spPr bwMode="auto">
            <a:xfrm>
              <a:off x="263077"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211"/>
            <p:cNvSpPr>
              <a:spLocks noChangeArrowheads="1"/>
            </p:cNvSpPr>
            <p:nvPr/>
          </p:nvSpPr>
          <p:spPr bwMode="auto">
            <a:xfrm>
              <a:off x="6381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212"/>
            <p:cNvSpPr>
              <a:spLocks noChangeArrowheads="1"/>
            </p:cNvSpPr>
            <p:nvPr/>
          </p:nvSpPr>
          <p:spPr bwMode="auto">
            <a:xfrm>
              <a:off x="10287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213"/>
            <p:cNvSpPr>
              <a:spLocks noChangeArrowheads="1"/>
            </p:cNvSpPr>
            <p:nvPr/>
          </p:nvSpPr>
          <p:spPr bwMode="auto">
            <a:xfrm>
              <a:off x="14176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214"/>
            <p:cNvSpPr>
              <a:spLocks noChangeArrowheads="1"/>
            </p:cNvSpPr>
            <p:nvPr/>
          </p:nvSpPr>
          <p:spPr bwMode="auto">
            <a:xfrm>
              <a:off x="180657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215"/>
            <p:cNvSpPr>
              <a:spLocks noChangeArrowheads="1"/>
            </p:cNvSpPr>
            <p:nvPr/>
          </p:nvSpPr>
          <p:spPr bwMode="auto">
            <a:xfrm>
              <a:off x="21971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216"/>
            <p:cNvSpPr>
              <a:spLocks noChangeArrowheads="1"/>
            </p:cNvSpPr>
            <p:nvPr/>
          </p:nvSpPr>
          <p:spPr bwMode="auto">
            <a:xfrm>
              <a:off x="25860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217"/>
            <p:cNvSpPr>
              <a:spLocks noChangeArrowheads="1"/>
            </p:cNvSpPr>
            <p:nvPr/>
          </p:nvSpPr>
          <p:spPr bwMode="auto">
            <a:xfrm>
              <a:off x="29749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218"/>
            <p:cNvSpPr>
              <a:spLocks noChangeArrowheads="1"/>
            </p:cNvSpPr>
            <p:nvPr/>
          </p:nvSpPr>
          <p:spPr bwMode="auto">
            <a:xfrm>
              <a:off x="33639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219"/>
            <p:cNvSpPr>
              <a:spLocks noChangeArrowheads="1"/>
            </p:cNvSpPr>
            <p:nvPr/>
          </p:nvSpPr>
          <p:spPr bwMode="auto">
            <a:xfrm>
              <a:off x="3772210" y="3098764"/>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220"/>
            <p:cNvSpPr>
              <a:spLocks noChangeArrowheads="1"/>
            </p:cNvSpPr>
            <p:nvPr/>
          </p:nvSpPr>
          <p:spPr bwMode="auto">
            <a:xfrm>
              <a:off x="41433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0" name="Oval 221"/>
            <p:cNvSpPr>
              <a:spLocks noChangeArrowheads="1"/>
            </p:cNvSpPr>
            <p:nvPr/>
          </p:nvSpPr>
          <p:spPr bwMode="auto">
            <a:xfrm>
              <a:off x="45323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222"/>
            <p:cNvSpPr>
              <a:spLocks noChangeArrowheads="1"/>
            </p:cNvSpPr>
            <p:nvPr/>
          </p:nvSpPr>
          <p:spPr bwMode="auto">
            <a:xfrm>
              <a:off x="49228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223"/>
            <p:cNvSpPr>
              <a:spLocks noChangeArrowheads="1"/>
            </p:cNvSpPr>
            <p:nvPr/>
          </p:nvSpPr>
          <p:spPr bwMode="auto">
            <a:xfrm>
              <a:off x="53117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224"/>
            <p:cNvSpPr>
              <a:spLocks noChangeArrowheads="1"/>
            </p:cNvSpPr>
            <p:nvPr/>
          </p:nvSpPr>
          <p:spPr bwMode="auto">
            <a:xfrm>
              <a:off x="57007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225"/>
            <p:cNvSpPr>
              <a:spLocks noChangeArrowheads="1"/>
            </p:cNvSpPr>
            <p:nvPr/>
          </p:nvSpPr>
          <p:spPr bwMode="auto">
            <a:xfrm>
              <a:off x="6089651"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226"/>
            <p:cNvSpPr>
              <a:spLocks noChangeArrowheads="1"/>
            </p:cNvSpPr>
            <p:nvPr/>
          </p:nvSpPr>
          <p:spPr bwMode="auto">
            <a:xfrm>
              <a:off x="64785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227"/>
            <p:cNvSpPr>
              <a:spLocks noChangeArrowheads="1"/>
            </p:cNvSpPr>
            <p:nvPr/>
          </p:nvSpPr>
          <p:spPr bwMode="auto">
            <a:xfrm>
              <a:off x="686752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228"/>
            <p:cNvSpPr>
              <a:spLocks noChangeArrowheads="1"/>
            </p:cNvSpPr>
            <p:nvPr/>
          </p:nvSpPr>
          <p:spPr bwMode="auto">
            <a:xfrm>
              <a:off x="7271890"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29"/>
            <p:cNvSpPr>
              <a:spLocks noChangeArrowheads="1"/>
            </p:cNvSpPr>
            <p:nvPr/>
          </p:nvSpPr>
          <p:spPr bwMode="auto">
            <a:xfrm>
              <a:off x="76469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30"/>
            <p:cNvSpPr>
              <a:spLocks noChangeArrowheads="1"/>
            </p:cNvSpPr>
            <p:nvPr/>
          </p:nvSpPr>
          <p:spPr bwMode="auto">
            <a:xfrm>
              <a:off x="8051352"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31"/>
            <p:cNvSpPr>
              <a:spLocks noChangeArrowheads="1"/>
            </p:cNvSpPr>
            <p:nvPr/>
          </p:nvSpPr>
          <p:spPr bwMode="auto">
            <a:xfrm>
              <a:off x="842645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232"/>
            <p:cNvSpPr>
              <a:spLocks noChangeArrowheads="1"/>
            </p:cNvSpPr>
            <p:nvPr/>
          </p:nvSpPr>
          <p:spPr bwMode="auto">
            <a:xfrm>
              <a:off x="8815388"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39"/>
            <p:cNvSpPr>
              <a:spLocks noChangeArrowheads="1"/>
            </p:cNvSpPr>
            <p:nvPr/>
          </p:nvSpPr>
          <p:spPr bwMode="auto">
            <a:xfrm>
              <a:off x="268252" y="3486114"/>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40"/>
            <p:cNvSpPr>
              <a:spLocks noChangeArrowheads="1"/>
            </p:cNvSpPr>
            <p:nvPr/>
          </p:nvSpPr>
          <p:spPr bwMode="auto">
            <a:xfrm>
              <a:off x="6520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41"/>
            <p:cNvSpPr>
              <a:spLocks noChangeArrowheads="1"/>
            </p:cNvSpPr>
            <p:nvPr/>
          </p:nvSpPr>
          <p:spPr bwMode="auto">
            <a:xfrm>
              <a:off x="10287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42"/>
            <p:cNvSpPr>
              <a:spLocks noChangeArrowheads="1"/>
            </p:cNvSpPr>
            <p:nvPr/>
          </p:nvSpPr>
          <p:spPr bwMode="auto">
            <a:xfrm>
              <a:off x="1431477"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43"/>
            <p:cNvSpPr>
              <a:spLocks noChangeArrowheads="1"/>
            </p:cNvSpPr>
            <p:nvPr/>
          </p:nvSpPr>
          <p:spPr bwMode="auto">
            <a:xfrm>
              <a:off x="180657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44"/>
            <p:cNvSpPr>
              <a:spLocks noChangeArrowheads="1"/>
            </p:cNvSpPr>
            <p:nvPr/>
          </p:nvSpPr>
          <p:spPr bwMode="auto">
            <a:xfrm>
              <a:off x="21971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45"/>
            <p:cNvSpPr>
              <a:spLocks noChangeArrowheads="1"/>
            </p:cNvSpPr>
            <p:nvPr/>
          </p:nvSpPr>
          <p:spPr bwMode="auto">
            <a:xfrm>
              <a:off x="25860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46"/>
            <p:cNvSpPr>
              <a:spLocks noChangeArrowheads="1"/>
            </p:cNvSpPr>
            <p:nvPr/>
          </p:nvSpPr>
          <p:spPr bwMode="auto">
            <a:xfrm>
              <a:off x="29749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47"/>
            <p:cNvSpPr>
              <a:spLocks noChangeArrowheads="1"/>
            </p:cNvSpPr>
            <p:nvPr/>
          </p:nvSpPr>
          <p:spPr bwMode="auto">
            <a:xfrm>
              <a:off x="33639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48"/>
            <p:cNvSpPr>
              <a:spLocks noChangeArrowheads="1"/>
            </p:cNvSpPr>
            <p:nvPr/>
          </p:nvSpPr>
          <p:spPr bwMode="auto">
            <a:xfrm>
              <a:off x="3752851"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49"/>
            <p:cNvSpPr>
              <a:spLocks noChangeArrowheads="1"/>
            </p:cNvSpPr>
            <p:nvPr/>
          </p:nvSpPr>
          <p:spPr bwMode="auto">
            <a:xfrm>
              <a:off x="41433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50"/>
            <p:cNvSpPr>
              <a:spLocks noChangeArrowheads="1"/>
            </p:cNvSpPr>
            <p:nvPr/>
          </p:nvSpPr>
          <p:spPr bwMode="auto">
            <a:xfrm>
              <a:off x="45323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51"/>
            <p:cNvSpPr>
              <a:spLocks noChangeArrowheads="1"/>
            </p:cNvSpPr>
            <p:nvPr/>
          </p:nvSpPr>
          <p:spPr bwMode="auto">
            <a:xfrm>
              <a:off x="49228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52"/>
            <p:cNvSpPr>
              <a:spLocks noChangeArrowheads="1"/>
            </p:cNvSpPr>
            <p:nvPr/>
          </p:nvSpPr>
          <p:spPr bwMode="auto">
            <a:xfrm>
              <a:off x="53256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53"/>
            <p:cNvSpPr>
              <a:spLocks noChangeArrowheads="1"/>
            </p:cNvSpPr>
            <p:nvPr/>
          </p:nvSpPr>
          <p:spPr bwMode="auto">
            <a:xfrm>
              <a:off x="57007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54"/>
            <p:cNvSpPr>
              <a:spLocks noChangeArrowheads="1"/>
            </p:cNvSpPr>
            <p:nvPr/>
          </p:nvSpPr>
          <p:spPr bwMode="auto">
            <a:xfrm>
              <a:off x="608965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55"/>
            <p:cNvSpPr>
              <a:spLocks noChangeArrowheads="1"/>
            </p:cNvSpPr>
            <p:nvPr/>
          </p:nvSpPr>
          <p:spPr bwMode="auto">
            <a:xfrm>
              <a:off x="64785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56"/>
            <p:cNvSpPr>
              <a:spLocks noChangeArrowheads="1"/>
            </p:cNvSpPr>
            <p:nvPr/>
          </p:nvSpPr>
          <p:spPr bwMode="auto">
            <a:xfrm>
              <a:off x="686752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57"/>
            <p:cNvSpPr>
              <a:spLocks noChangeArrowheads="1"/>
            </p:cNvSpPr>
            <p:nvPr/>
          </p:nvSpPr>
          <p:spPr bwMode="auto">
            <a:xfrm>
              <a:off x="7258051" y="3467100"/>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58"/>
            <p:cNvSpPr>
              <a:spLocks noChangeArrowheads="1"/>
            </p:cNvSpPr>
            <p:nvPr/>
          </p:nvSpPr>
          <p:spPr bwMode="auto">
            <a:xfrm>
              <a:off x="76469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59"/>
            <p:cNvSpPr>
              <a:spLocks noChangeArrowheads="1"/>
            </p:cNvSpPr>
            <p:nvPr/>
          </p:nvSpPr>
          <p:spPr bwMode="auto">
            <a:xfrm>
              <a:off x="80375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60"/>
            <p:cNvSpPr>
              <a:spLocks noChangeArrowheads="1"/>
            </p:cNvSpPr>
            <p:nvPr/>
          </p:nvSpPr>
          <p:spPr bwMode="auto">
            <a:xfrm>
              <a:off x="8440290"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61"/>
            <p:cNvSpPr>
              <a:spLocks noChangeArrowheads="1"/>
            </p:cNvSpPr>
            <p:nvPr/>
          </p:nvSpPr>
          <p:spPr bwMode="auto">
            <a:xfrm>
              <a:off x="8834747" y="3486114"/>
              <a:ext cx="50182"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68"/>
            <p:cNvSpPr>
              <a:spLocks noChangeArrowheads="1"/>
            </p:cNvSpPr>
            <p:nvPr/>
          </p:nvSpPr>
          <p:spPr bwMode="auto">
            <a:xfrm>
              <a:off x="2492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69"/>
            <p:cNvSpPr>
              <a:spLocks noChangeArrowheads="1"/>
            </p:cNvSpPr>
            <p:nvPr/>
          </p:nvSpPr>
          <p:spPr bwMode="auto">
            <a:xfrm>
              <a:off x="657226" y="3852863"/>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27" name="Oval 270"/>
            <p:cNvSpPr>
              <a:spLocks noChangeArrowheads="1"/>
            </p:cNvSpPr>
            <p:nvPr/>
          </p:nvSpPr>
          <p:spPr bwMode="auto">
            <a:xfrm>
              <a:off x="104254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1"/>
            <p:cNvSpPr>
              <a:spLocks noChangeArrowheads="1"/>
            </p:cNvSpPr>
            <p:nvPr/>
          </p:nvSpPr>
          <p:spPr bwMode="auto">
            <a:xfrm>
              <a:off x="14176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72"/>
            <p:cNvSpPr>
              <a:spLocks noChangeArrowheads="1"/>
            </p:cNvSpPr>
            <p:nvPr/>
          </p:nvSpPr>
          <p:spPr bwMode="auto">
            <a:xfrm>
              <a:off x="180657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73"/>
            <p:cNvSpPr>
              <a:spLocks noChangeArrowheads="1"/>
            </p:cNvSpPr>
            <p:nvPr/>
          </p:nvSpPr>
          <p:spPr bwMode="auto">
            <a:xfrm>
              <a:off x="2197101" y="3852863"/>
              <a:ext cx="87313" cy="88900"/>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74"/>
            <p:cNvSpPr>
              <a:spLocks noChangeArrowheads="1"/>
            </p:cNvSpPr>
            <p:nvPr/>
          </p:nvSpPr>
          <p:spPr bwMode="auto">
            <a:xfrm>
              <a:off x="25860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75"/>
            <p:cNvSpPr>
              <a:spLocks noChangeArrowheads="1"/>
            </p:cNvSpPr>
            <p:nvPr/>
          </p:nvSpPr>
          <p:spPr bwMode="auto">
            <a:xfrm>
              <a:off x="29749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76"/>
            <p:cNvSpPr>
              <a:spLocks noChangeArrowheads="1"/>
            </p:cNvSpPr>
            <p:nvPr/>
          </p:nvSpPr>
          <p:spPr bwMode="auto">
            <a:xfrm>
              <a:off x="3363913" y="3852863"/>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77"/>
            <p:cNvSpPr>
              <a:spLocks noChangeArrowheads="1"/>
            </p:cNvSpPr>
            <p:nvPr/>
          </p:nvSpPr>
          <p:spPr bwMode="auto">
            <a:xfrm>
              <a:off x="3752851"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78"/>
            <p:cNvSpPr>
              <a:spLocks noChangeArrowheads="1"/>
            </p:cNvSpPr>
            <p:nvPr/>
          </p:nvSpPr>
          <p:spPr bwMode="auto">
            <a:xfrm>
              <a:off x="41433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79"/>
            <p:cNvSpPr>
              <a:spLocks noChangeArrowheads="1"/>
            </p:cNvSpPr>
            <p:nvPr/>
          </p:nvSpPr>
          <p:spPr bwMode="auto">
            <a:xfrm>
              <a:off x="45323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80"/>
            <p:cNvSpPr>
              <a:spLocks noChangeArrowheads="1"/>
            </p:cNvSpPr>
            <p:nvPr/>
          </p:nvSpPr>
          <p:spPr bwMode="auto">
            <a:xfrm>
              <a:off x="49228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81"/>
            <p:cNvSpPr>
              <a:spLocks noChangeArrowheads="1"/>
            </p:cNvSpPr>
            <p:nvPr/>
          </p:nvSpPr>
          <p:spPr bwMode="auto">
            <a:xfrm>
              <a:off x="53117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82"/>
            <p:cNvSpPr>
              <a:spLocks noChangeArrowheads="1"/>
            </p:cNvSpPr>
            <p:nvPr/>
          </p:nvSpPr>
          <p:spPr bwMode="auto">
            <a:xfrm>
              <a:off x="57007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83"/>
            <p:cNvSpPr>
              <a:spLocks noChangeArrowheads="1"/>
            </p:cNvSpPr>
            <p:nvPr/>
          </p:nvSpPr>
          <p:spPr bwMode="auto">
            <a:xfrm>
              <a:off x="6089651"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84"/>
            <p:cNvSpPr>
              <a:spLocks noChangeArrowheads="1"/>
            </p:cNvSpPr>
            <p:nvPr/>
          </p:nvSpPr>
          <p:spPr bwMode="auto">
            <a:xfrm>
              <a:off x="647858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85"/>
            <p:cNvSpPr>
              <a:spLocks noChangeArrowheads="1"/>
            </p:cNvSpPr>
            <p:nvPr/>
          </p:nvSpPr>
          <p:spPr bwMode="auto">
            <a:xfrm>
              <a:off x="686752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86"/>
            <p:cNvSpPr>
              <a:spLocks noChangeArrowheads="1"/>
            </p:cNvSpPr>
            <p:nvPr/>
          </p:nvSpPr>
          <p:spPr bwMode="auto">
            <a:xfrm>
              <a:off x="7277065" y="3872222"/>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87"/>
            <p:cNvSpPr>
              <a:spLocks noChangeArrowheads="1"/>
            </p:cNvSpPr>
            <p:nvPr/>
          </p:nvSpPr>
          <p:spPr bwMode="auto">
            <a:xfrm>
              <a:off x="7660827"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88"/>
            <p:cNvSpPr>
              <a:spLocks noChangeArrowheads="1"/>
            </p:cNvSpPr>
            <p:nvPr/>
          </p:nvSpPr>
          <p:spPr bwMode="auto">
            <a:xfrm>
              <a:off x="80375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89"/>
            <p:cNvSpPr>
              <a:spLocks noChangeArrowheads="1"/>
            </p:cNvSpPr>
            <p:nvPr/>
          </p:nvSpPr>
          <p:spPr bwMode="auto">
            <a:xfrm>
              <a:off x="844029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Oval 290"/>
            <p:cNvSpPr>
              <a:spLocks noChangeArrowheads="1"/>
            </p:cNvSpPr>
            <p:nvPr/>
          </p:nvSpPr>
          <p:spPr bwMode="auto">
            <a:xfrm>
              <a:off x="8815388"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97"/>
            <p:cNvSpPr>
              <a:spLocks noChangeArrowheads="1"/>
            </p:cNvSpPr>
            <p:nvPr/>
          </p:nvSpPr>
          <p:spPr bwMode="auto">
            <a:xfrm>
              <a:off x="26825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98"/>
            <p:cNvSpPr>
              <a:spLocks noChangeArrowheads="1"/>
            </p:cNvSpPr>
            <p:nvPr/>
          </p:nvSpPr>
          <p:spPr bwMode="auto">
            <a:xfrm>
              <a:off x="6381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99"/>
            <p:cNvSpPr>
              <a:spLocks noChangeArrowheads="1"/>
            </p:cNvSpPr>
            <p:nvPr/>
          </p:nvSpPr>
          <p:spPr bwMode="auto">
            <a:xfrm>
              <a:off x="10287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300"/>
            <p:cNvSpPr>
              <a:spLocks noChangeArrowheads="1"/>
            </p:cNvSpPr>
            <p:nvPr/>
          </p:nvSpPr>
          <p:spPr bwMode="auto">
            <a:xfrm>
              <a:off x="14176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301"/>
            <p:cNvSpPr>
              <a:spLocks noChangeArrowheads="1"/>
            </p:cNvSpPr>
            <p:nvPr/>
          </p:nvSpPr>
          <p:spPr bwMode="auto">
            <a:xfrm>
              <a:off x="1806576" y="4238625"/>
              <a:ext cx="88900"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302"/>
            <p:cNvSpPr>
              <a:spLocks noChangeArrowheads="1"/>
            </p:cNvSpPr>
            <p:nvPr/>
          </p:nvSpPr>
          <p:spPr bwMode="auto">
            <a:xfrm>
              <a:off x="21971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303"/>
            <p:cNvSpPr>
              <a:spLocks noChangeArrowheads="1"/>
            </p:cNvSpPr>
            <p:nvPr/>
          </p:nvSpPr>
          <p:spPr bwMode="auto">
            <a:xfrm>
              <a:off x="2607292" y="4260265"/>
              <a:ext cx="44805" cy="456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304"/>
            <p:cNvSpPr>
              <a:spLocks noChangeArrowheads="1"/>
            </p:cNvSpPr>
            <p:nvPr/>
          </p:nvSpPr>
          <p:spPr bwMode="auto">
            <a:xfrm>
              <a:off x="29749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305"/>
            <p:cNvSpPr>
              <a:spLocks noChangeArrowheads="1"/>
            </p:cNvSpPr>
            <p:nvPr/>
          </p:nvSpPr>
          <p:spPr bwMode="auto">
            <a:xfrm>
              <a:off x="33639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306"/>
            <p:cNvSpPr>
              <a:spLocks noChangeArrowheads="1"/>
            </p:cNvSpPr>
            <p:nvPr/>
          </p:nvSpPr>
          <p:spPr bwMode="auto">
            <a:xfrm>
              <a:off x="3752851"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307"/>
            <p:cNvSpPr>
              <a:spLocks noChangeArrowheads="1"/>
            </p:cNvSpPr>
            <p:nvPr/>
          </p:nvSpPr>
          <p:spPr bwMode="auto">
            <a:xfrm>
              <a:off x="41433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308"/>
            <p:cNvSpPr>
              <a:spLocks noChangeArrowheads="1"/>
            </p:cNvSpPr>
            <p:nvPr/>
          </p:nvSpPr>
          <p:spPr bwMode="auto">
            <a:xfrm>
              <a:off x="45323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309"/>
            <p:cNvSpPr>
              <a:spLocks noChangeArrowheads="1"/>
            </p:cNvSpPr>
            <p:nvPr/>
          </p:nvSpPr>
          <p:spPr bwMode="auto">
            <a:xfrm>
              <a:off x="49228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310"/>
            <p:cNvSpPr>
              <a:spLocks noChangeArrowheads="1"/>
            </p:cNvSpPr>
            <p:nvPr/>
          </p:nvSpPr>
          <p:spPr bwMode="auto">
            <a:xfrm>
              <a:off x="5325615"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311"/>
            <p:cNvSpPr>
              <a:spLocks noChangeArrowheads="1"/>
            </p:cNvSpPr>
            <p:nvPr/>
          </p:nvSpPr>
          <p:spPr bwMode="auto">
            <a:xfrm>
              <a:off x="5719727"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312"/>
            <p:cNvSpPr>
              <a:spLocks noChangeArrowheads="1"/>
            </p:cNvSpPr>
            <p:nvPr/>
          </p:nvSpPr>
          <p:spPr bwMode="auto">
            <a:xfrm>
              <a:off x="60896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313"/>
            <p:cNvSpPr>
              <a:spLocks noChangeArrowheads="1"/>
            </p:cNvSpPr>
            <p:nvPr/>
          </p:nvSpPr>
          <p:spPr bwMode="auto">
            <a:xfrm>
              <a:off x="649760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314"/>
            <p:cNvSpPr>
              <a:spLocks noChangeArrowheads="1"/>
            </p:cNvSpPr>
            <p:nvPr/>
          </p:nvSpPr>
          <p:spPr bwMode="auto">
            <a:xfrm>
              <a:off x="6867526"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315"/>
            <p:cNvSpPr>
              <a:spLocks noChangeArrowheads="1"/>
            </p:cNvSpPr>
            <p:nvPr/>
          </p:nvSpPr>
          <p:spPr bwMode="auto">
            <a:xfrm>
              <a:off x="7271890"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316"/>
            <p:cNvSpPr>
              <a:spLocks noChangeArrowheads="1"/>
            </p:cNvSpPr>
            <p:nvPr/>
          </p:nvSpPr>
          <p:spPr bwMode="auto">
            <a:xfrm>
              <a:off x="764698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317"/>
            <p:cNvSpPr>
              <a:spLocks noChangeArrowheads="1"/>
            </p:cNvSpPr>
            <p:nvPr/>
          </p:nvSpPr>
          <p:spPr bwMode="auto">
            <a:xfrm>
              <a:off x="80375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318"/>
            <p:cNvSpPr>
              <a:spLocks noChangeArrowheads="1"/>
            </p:cNvSpPr>
            <p:nvPr/>
          </p:nvSpPr>
          <p:spPr bwMode="auto">
            <a:xfrm>
              <a:off x="84264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Oval 319"/>
            <p:cNvSpPr>
              <a:spLocks noChangeArrowheads="1"/>
            </p:cNvSpPr>
            <p:nvPr/>
          </p:nvSpPr>
          <p:spPr bwMode="auto">
            <a:xfrm>
              <a:off x="8815388"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326"/>
            <p:cNvSpPr>
              <a:spLocks noChangeArrowheads="1"/>
            </p:cNvSpPr>
            <p:nvPr/>
          </p:nvSpPr>
          <p:spPr bwMode="auto">
            <a:xfrm>
              <a:off x="2492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327"/>
            <p:cNvSpPr>
              <a:spLocks noChangeArrowheads="1"/>
            </p:cNvSpPr>
            <p:nvPr/>
          </p:nvSpPr>
          <p:spPr bwMode="auto">
            <a:xfrm>
              <a:off x="6381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28"/>
            <p:cNvSpPr>
              <a:spLocks noChangeArrowheads="1"/>
            </p:cNvSpPr>
            <p:nvPr/>
          </p:nvSpPr>
          <p:spPr bwMode="auto">
            <a:xfrm>
              <a:off x="1042540" y="4641402"/>
              <a:ext cx="59635" cy="59635"/>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29"/>
            <p:cNvSpPr>
              <a:spLocks noChangeArrowheads="1"/>
            </p:cNvSpPr>
            <p:nvPr/>
          </p:nvSpPr>
          <p:spPr bwMode="auto">
            <a:xfrm>
              <a:off x="14176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30"/>
            <p:cNvSpPr>
              <a:spLocks noChangeArrowheads="1"/>
            </p:cNvSpPr>
            <p:nvPr/>
          </p:nvSpPr>
          <p:spPr bwMode="auto">
            <a:xfrm>
              <a:off x="1828216" y="4648817"/>
              <a:ext cx="45620"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31"/>
            <p:cNvSpPr>
              <a:spLocks noChangeArrowheads="1"/>
            </p:cNvSpPr>
            <p:nvPr/>
          </p:nvSpPr>
          <p:spPr bwMode="auto">
            <a:xfrm>
              <a:off x="2197101"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32"/>
            <p:cNvSpPr>
              <a:spLocks noChangeArrowheads="1"/>
            </p:cNvSpPr>
            <p:nvPr/>
          </p:nvSpPr>
          <p:spPr bwMode="auto">
            <a:xfrm>
              <a:off x="25860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33"/>
            <p:cNvSpPr>
              <a:spLocks noChangeArrowheads="1"/>
            </p:cNvSpPr>
            <p:nvPr/>
          </p:nvSpPr>
          <p:spPr bwMode="auto">
            <a:xfrm>
              <a:off x="29749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34"/>
            <p:cNvSpPr>
              <a:spLocks noChangeArrowheads="1"/>
            </p:cNvSpPr>
            <p:nvPr/>
          </p:nvSpPr>
          <p:spPr bwMode="auto">
            <a:xfrm>
              <a:off x="3385167" y="4648817"/>
              <a:ext cx="44805" cy="4480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35"/>
            <p:cNvSpPr>
              <a:spLocks noChangeArrowheads="1"/>
            </p:cNvSpPr>
            <p:nvPr/>
          </p:nvSpPr>
          <p:spPr bwMode="auto">
            <a:xfrm>
              <a:off x="3766941" y="4641402"/>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36"/>
            <p:cNvSpPr>
              <a:spLocks noChangeArrowheads="1"/>
            </p:cNvSpPr>
            <p:nvPr/>
          </p:nvSpPr>
          <p:spPr bwMode="auto">
            <a:xfrm>
              <a:off x="41433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37"/>
            <p:cNvSpPr>
              <a:spLocks noChangeArrowheads="1"/>
            </p:cNvSpPr>
            <p:nvPr/>
          </p:nvSpPr>
          <p:spPr bwMode="auto">
            <a:xfrm>
              <a:off x="4546152"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38"/>
            <p:cNvSpPr>
              <a:spLocks noChangeArrowheads="1"/>
            </p:cNvSpPr>
            <p:nvPr/>
          </p:nvSpPr>
          <p:spPr bwMode="auto">
            <a:xfrm>
              <a:off x="49228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39"/>
            <p:cNvSpPr>
              <a:spLocks noChangeArrowheads="1"/>
            </p:cNvSpPr>
            <p:nvPr/>
          </p:nvSpPr>
          <p:spPr bwMode="auto">
            <a:xfrm>
              <a:off x="5330790"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40"/>
            <p:cNvSpPr>
              <a:spLocks noChangeArrowheads="1"/>
            </p:cNvSpPr>
            <p:nvPr/>
          </p:nvSpPr>
          <p:spPr bwMode="auto">
            <a:xfrm>
              <a:off x="57007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41"/>
            <p:cNvSpPr>
              <a:spLocks noChangeArrowheads="1"/>
            </p:cNvSpPr>
            <p:nvPr/>
          </p:nvSpPr>
          <p:spPr bwMode="auto">
            <a:xfrm>
              <a:off x="61034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42"/>
            <p:cNvSpPr>
              <a:spLocks noChangeArrowheads="1"/>
            </p:cNvSpPr>
            <p:nvPr/>
          </p:nvSpPr>
          <p:spPr bwMode="auto">
            <a:xfrm>
              <a:off x="647858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43"/>
            <p:cNvSpPr>
              <a:spLocks noChangeArrowheads="1"/>
            </p:cNvSpPr>
            <p:nvPr/>
          </p:nvSpPr>
          <p:spPr bwMode="auto">
            <a:xfrm>
              <a:off x="6867526" y="4627563"/>
              <a:ext cx="88900"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44"/>
            <p:cNvSpPr>
              <a:spLocks noChangeArrowheads="1"/>
            </p:cNvSpPr>
            <p:nvPr/>
          </p:nvSpPr>
          <p:spPr bwMode="auto">
            <a:xfrm>
              <a:off x="72718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45"/>
            <p:cNvSpPr>
              <a:spLocks noChangeArrowheads="1"/>
            </p:cNvSpPr>
            <p:nvPr/>
          </p:nvSpPr>
          <p:spPr bwMode="auto">
            <a:xfrm>
              <a:off x="7666002"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46"/>
            <p:cNvSpPr>
              <a:spLocks noChangeArrowheads="1"/>
            </p:cNvSpPr>
            <p:nvPr/>
          </p:nvSpPr>
          <p:spPr bwMode="auto">
            <a:xfrm>
              <a:off x="80375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47"/>
            <p:cNvSpPr>
              <a:spLocks noChangeArrowheads="1"/>
            </p:cNvSpPr>
            <p:nvPr/>
          </p:nvSpPr>
          <p:spPr bwMode="auto">
            <a:xfrm>
              <a:off x="84402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Oval 348"/>
            <p:cNvSpPr>
              <a:spLocks noChangeArrowheads="1"/>
            </p:cNvSpPr>
            <p:nvPr/>
          </p:nvSpPr>
          <p:spPr bwMode="auto">
            <a:xfrm>
              <a:off x="8815388" y="4627563"/>
              <a:ext cx="88900"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55"/>
            <p:cNvSpPr>
              <a:spLocks noChangeArrowheads="1"/>
            </p:cNvSpPr>
            <p:nvPr/>
          </p:nvSpPr>
          <p:spPr bwMode="auto">
            <a:xfrm>
              <a:off x="263077"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56"/>
            <p:cNvSpPr>
              <a:spLocks noChangeArrowheads="1"/>
            </p:cNvSpPr>
            <p:nvPr/>
          </p:nvSpPr>
          <p:spPr bwMode="auto">
            <a:xfrm>
              <a:off x="6381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57"/>
            <p:cNvSpPr>
              <a:spLocks noChangeArrowheads="1"/>
            </p:cNvSpPr>
            <p:nvPr/>
          </p:nvSpPr>
          <p:spPr bwMode="auto">
            <a:xfrm>
              <a:off x="1042540"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58"/>
            <p:cNvSpPr>
              <a:spLocks noChangeArrowheads="1"/>
            </p:cNvSpPr>
            <p:nvPr/>
          </p:nvSpPr>
          <p:spPr bwMode="auto">
            <a:xfrm>
              <a:off x="14176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59"/>
            <p:cNvSpPr>
              <a:spLocks noChangeArrowheads="1"/>
            </p:cNvSpPr>
            <p:nvPr/>
          </p:nvSpPr>
          <p:spPr bwMode="auto">
            <a:xfrm>
              <a:off x="180657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60"/>
            <p:cNvSpPr>
              <a:spLocks noChangeArrowheads="1"/>
            </p:cNvSpPr>
            <p:nvPr/>
          </p:nvSpPr>
          <p:spPr bwMode="auto">
            <a:xfrm>
              <a:off x="219710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61"/>
            <p:cNvSpPr>
              <a:spLocks noChangeArrowheads="1"/>
            </p:cNvSpPr>
            <p:nvPr/>
          </p:nvSpPr>
          <p:spPr bwMode="auto">
            <a:xfrm>
              <a:off x="2607292" y="5034579"/>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62"/>
            <p:cNvSpPr>
              <a:spLocks noChangeArrowheads="1"/>
            </p:cNvSpPr>
            <p:nvPr/>
          </p:nvSpPr>
          <p:spPr bwMode="auto">
            <a:xfrm>
              <a:off x="29749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63"/>
            <p:cNvSpPr>
              <a:spLocks noChangeArrowheads="1"/>
            </p:cNvSpPr>
            <p:nvPr/>
          </p:nvSpPr>
          <p:spPr bwMode="auto">
            <a:xfrm>
              <a:off x="33639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64"/>
            <p:cNvSpPr>
              <a:spLocks noChangeArrowheads="1"/>
            </p:cNvSpPr>
            <p:nvPr/>
          </p:nvSpPr>
          <p:spPr bwMode="auto">
            <a:xfrm>
              <a:off x="3752851"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65"/>
            <p:cNvSpPr>
              <a:spLocks noChangeArrowheads="1"/>
            </p:cNvSpPr>
            <p:nvPr/>
          </p:nvSpPr>
          <p:spPr bwMode="auto">
            <a:xfrm>
              <a:off x="4162390"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66"/>
            <p:cNvSpPr>
              <a:spLocks noChangeArrowheads="1"/>
            </p:cNvSpPr>
            <p:nvPr/>
          </p:nvSpPr>
          <p:spPr bwMode="auto">
            <a:xfrm>
              <a:off x="45323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67"/>
            <p:cNvSpPr>
              <a:spLocks noChangeArrowheads="1"/>
            </p:cNvSpPr>
            <p:nvPr/>
          </p:nvSpPr>
          <p:spPr bwMode="auto">
            <a:xfrm>
              <a:off x="49228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68"/>
            <p:cNvSpPr>
              <a:spLocks noChangeArrowheads="1"/>
            </p:cNvSpPr>
            <p:nvPr/>
          </p:nvSpPr>
          <p:spPr bwMode="auto">
            <a:xfrm>
              <a:off x="5325615"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69"/>
            <p:cNvSpPr>
              <a:spLocks noChangeArrowheads="1"/>
            </p:cNvSpPr>
            <p:nvPr/>
          </p:nvSpPr>
          <p:spPr bwMode="auto">
            <a:xfrm>
              <a:off x="57007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70"/>
            <p:cNvSpPr>
              <a:spLocks noChangeArrowheads="1"/>
            </p:cNvSpPr>
            <p:nvPr/>
          </p:nvSpPr>
          <p:spPr bwMode="auto">
            <a:xfrm>
              <a:off x="6108665"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71"/>
            <p:cNvSpPr>
              <a:spLocks noChangeArrowheads="1"/>
            </p:cNvSpPr>
            <p:nvPr/>
          </p:nvSpPr>
          <p:spPr bwMode="auto">
            <a:xfrm>
              <a:off x="64785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72"/>
            <p:cNvSpPr>
              <a:spLocks noChangeArrowheads="1"/>
            </p:cNvSpPr>
            <p:nvPr/>
          </p:nvSpPr>
          <p:spPr bwMode="auto">
            <a:xfrm>
              <a:off x="686752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73"/>
            <p:cNvSpPr>
              <a:spLocks noChangeArrowheads="1"/>
            </p:cNvSpPr>
            <p:nvPr/>
          </p:nvSpPr>
          <p:spPr bwMode="auto">
            <a:xfrm>
              <a:off x="72580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74"/>
            <p:cNvSpPr>
              <a:spLocks noChangeArrowheads="1"/>
            </p:cNvSpPr>
            <p:nvPr/>
          </p:nvSpPr>
          <p:spPr bwMode="auto">
            <a:xfrm>
              <a:off x="76469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75"/>
            <p:cNvSpPr>
              <a:spLocks noChangeArrowheads="1"/>
            </p:cNvSpPr>
            <p:nvPr/>
          </p:nvSpPr>
          <p:spPr bwMode="auto">
            <a:xfrm>
              <a:off x="80375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76"/>
            <p:cNvSpPr>
              <a:spLocks noChangeArrowheads="1"/>
            </p:cNvSpPr>
            <p:nvPr/>
          </p:nvSpPr>
          <p:spPr bwMode="auto">
            <a:xfrm>
              <a:off x="84264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Oval 377"/>
            <p:cNvSpPr>
              <a:spLocks noChangeArrowheads="1"/>
            </p:cNvSpPr>
            <p:nvPr/>
          </p:nvSpPr>
          <p:spPr bwMode="auto">
            <a:xfrm>
              <a:off x="8829478" y="50271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84"/>
            <p:cNvSpPr>
              <a:spLocks noChangeArrowheads="1"/>
            </p:cNvSpPr>
            <p:nvPr/>
          </p:nvSpPr>
          <p:spPr bwMode="auto">
            <a:xfrm>
              <a:off x="263077"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85"/>
            <p:cNvSpPr>
              <a:spLocks noChangeArrowheads="1"/>
            </p:cNvSpPr>
            <p:nvPr/>
          </p:nvSpPr>
          <p:spPr bwMode="auto">
            <a:xfrm>
              <a:off x="6381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86"/>
            <p:cNvSpPr>
              <a:spLocks noChangeArrowheads="1"/>
            </p:cNvSpPr>
            <p:nvPr/>
          </p:nvSpPr>
          <p:spPr bwMode="auto">
            <a:xfrm>
              <a:off x="102870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87"/>
            <p:cNvSpPr>
              <a:spLocks noChangeArrowheads="1"/>
            </p:cNvSpPr>
            <p:nvPr/>
          </p:nvSpPr>
          <p:spPr bwMode="auto">
            <a:xfrm>
              <a:off x="1450527"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88"/>
            <p:cNvSpPr>
              <a:spLocks noChangeArrowheads="1"/>
            </p:cNvSpPr>
            <p:nvPr/>
          </p:nvSpPr>
          <p:spPr bwMode="auto">
            <a:xfrm>
              <a:off x="180657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89"/>
            <p:cNvSpPr>
              <a:spLocks noChangeArrowheads="1"/>
            </p:cNvSpPr>
            <p:nvPr/>
          </p:nvSpPr>
          <p:spPr bwMode="auto">
            <a:xfrm>
              <a:off x="2218355" y="5420342"/>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90"/>
            <p:cNvSpPr>
              <a:spLocks noChangeArrowheads="1"/>
            </p:cNvSpPr>
            <p:nvPr/>
          </p:nvSpPr>
          <p:spPr bwMode="auto">
            <a:xfrm>
              <a:off x="25860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91"/>
            <p:cNvSpPr>
              <a:spLocks noChangeArrowheads="1"/>
            </p:cNvSpPr>
            <p:nvPr/>
          </p:nvSpPr>
          <p:spPr bwMode="auto">
            <a:xfrm>
              <a:off x="29749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92"/>
            <p:cNvSpPr>
              <a:spLocks noChangeArrowheads="1"/>
            </p:cNvSpPr>
            <p:nvPr/>
          </p:nvSpPr>
          <p:spPr bwMode="auto">
            <a:xfrm>
              <a:off x="33777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93"/>
            <p:cNvSpPr>
              <a:spLocks noChangeArrowheads="1"/>
            </p:cNvSpPr>
            <p:nvPr/>
          </p:nvSpPr>
          <p:spPr bwMode="auto">
            <a:xfrm>
              <a:off x="3752851"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94"/>
            <p:cNvSpPr>
              <a:spLocks noChangeArrowheads="1"/>
            </p:cNvSpPr>
            <p:nvPr/>
          </p:nvSpPr>
          <p:spPr bwMode="auto">
            <a:xfrm>
              <a:off x="4162426" y="5399088"/>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95"/>
            <p:cNvSpPr>
              <a:spLocks noChangeArrowheads="1"/>
            </p:cNvSpPr>
            <p:nvPr/>
          </p:nvSpPr>
          <p:spPr bwMode="auto">
            <a:xfrm>
              <a:off x="4546152"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96"/>
            <p:cNvSpPr>
              <a:spLocks noChangeArrowheads="1"/>
            </p:cNvSpPr>
            <p:nvPr/>
          </p:nvSpPr>
          <p:spPr bwMode="auto">
            <a:xfrm>
              <a:off x="49228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97"/>
            <p:cNvSpPr>
              <a:spLocks noChangeArrowheads="1"/>
            </p:cNvSpPr>
            <p:nvPr/>
          </p:nvSpPr>
          <p:spPr bwMode="auto">
            <a:xfrm>
              <a:off x="53117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98"/>
            <p:cNvSpPr>
              <a:spLocks noChangeArrowheads="1"/>
            </p:cNvSpPr>
            <p:nvPr/>
          </p:nvSpPr>
          <p:spPr bwMode="auto">
            <a:xfrm>
              <a:off x="57145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99"/>
            <p:cNvSpPr>
              <a:spLocks noChangeArrowheads="1"/>
            </p:cNvSpPr>
            <p:nvPr/>
          </p:nvSpPr>
          <p:spPr bwMode="auto">
            <a:xfrm>
              <a:off x="60896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400"/>
            <p:cNvSpPr>
              <a:spLocks noChangeArrowheads="1"/>
            </p:cNvSpPr>
            <p:nvPr/>
          </p:nvSpPr>
          <p:spPr bwMode="auto">
            <a:xfrm>
              <a:off x="647858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401"/>
            <p:cNvSpPr>
              <a:spLocks noChangeArrowheads="1"/>
            </p:cNvSpPr>
            <p:nvPr/>
          </p:nvSpPr>
          <p:spPr bwMode="auto">
            <a:xfrm>
              <a:off x="686752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402"/>
            <p:cNvSpPr>
              <a:spLocks noChangeArrowheads="1"/>
            </p:cNvSpPr>
            <p:nvPr/>
          </p:nvSpPr>
          <p:spPr bwMode="auto">
            <a:xfrm>
              <a:off x="72580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403"/>
            <p:cNvSpPr>
              <a:spLocks noChangeArrowheads="1"/>
            </p:cNvSpPr>
            <p:nvPr/>
          </p:nvSpPr>
          <p:spPr bwMode="auto">
            <a:xfrm>
              <a:off x="7666002"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404"/>
            <p:cNvSpPr>
              <a:spLocks noChangeArrowheads="1"/>
            </p:cNvSpPr>
            <p:nvPr/>
          </p:nvSpPr>
          <p:spPr bwMode="auto">
            <a:xfrm>
              <a:off x="8037513"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405"/>
            <p:cNvSpPr>
              <a:spLocks noChangeArrowheads="1"/>
            </p:cNvSpPr>
            <p:nvPr/>
          </p:nvSpPr>
          <p:spPr bwMode="auto">
            <a:xfrm>
              <a:off x="8445465"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Oval 406"/>
            <p:cNvSpPr>
              <a:spLocks noChangeArrowheads="1"/>
            </p:cNvSpPr>
            <p:nvPr/>
          </p:nvSpPr>
          <p:spPr bwMode="auto">
            <a:xfrm>
              <a:off x="8815388"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40"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241"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42" name="Title Placeholder 1"/>
          <p:cNvSpPr>
            <a:spLocks noGrp="1"/>
          </p:cNvSpPr>
          <p:nvPr>
            <p:ph type="title"/>
          </p:nvPr>
        </p:nvSpPr>
        <p:spPr>
          <a:xfrm>
            <a:off x="457200" y="165101"/>
            <a:ext cx="8229600" cy="414930"/>
          </a:xfrm>
          <a:prstGeom prst="rect">
            <a:avLst/>
          </a:prstGeom>
        </p:spPr>
        <p:txBody>
          <a:bodyPr vert="horz" lIns="0" tIns="0" rIns="0" bIns="0" rtlCol="0" anchor="b" anchorCtr="0">
            <a:noAutofit/>
          </a:bodyPr>
          <a:lstStyle/>
          <a:p>
            <a:r>
              <a:rPr lang="en-US"/>
              <a:t>Click to edit Master title style</a:t>
            </a:r>
          </a:p>
        </p:txBody>
      </p:sp>
    </p:spTree>
    <p:extLst>
      <p:ext uri="{BB962C8B-B14F-4D97-AF65-F5344CB8AC3E}">
        <p14:creationId xmlns:p14="http://schemas.microsoft.com/office/powerpoint/2010/main" val="216325249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2017 Teradata</a:t>
            </a: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39069376"/>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with Logo">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a:t>Click To Edit Master Title Style</a:t>
            </a:r>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242" name="TextBox 241"/>
          <p:cNvSpPr txBox="1"/>
          <p:nvPr userDrawn="1"/>
        </p:nvSpPr>
        <p:spPr>
          <a:xfrm>
            <a:off x="4022331" y="995014"/>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cxnSp>
        <p:nvCxnSpPr>
          <p:cNvPr id="243" name="Straight Connector 242"/>
          <p:cNvCxnSpPr/>
          <p:nvPr userDrawn="1"/>
        </p:nvCxnSpPr>
        <p:spPr>
          <a:xfrm>
            <a:off x="3640400"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0" name="TextBox 19"/>
          <p:cNvSpPr txBox="1"/>
          <p:nvPr userDrawn="1"/>
        </p:nvSpPr>
        <p:spPr>
          <a:xfrm>
            <a:off x="4052426" y="3663278"/>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sp>
        <p:nvSpPr>
          <p:cNvPr id="3" name="Picture Placeholder 2"/>
          <p:cNvSpPr>
            <a:spLocks noGrp="1"/>
          </p:cNvSpPr>
          <p:nvPr>
            <p:ph type="pic" sz="quarter" idx="10" hasCustomPrompt="1"/>
          </p:nvPr>
        </p:nvSpPr>
        <p:spPr>
          <a:xfrm>
            <a:off x="606546" y="1730232"/>
            <a:ext cx="2489367" cy="1776700"/>
          </a:xfrm>
        </p:spPr>
        <p:txBody>
          <a:bodyPr anchor="ctr"/>
          <a:lstStyle>
            <a:lvl1pPr marL="0" indent="0" algn="ctr">
              <a:buNone/>
              <a:defRPr/>
            </a:lvl1pPr>
          </a:lstStyle>
          <a:p>
            <a:r>
              <a:rPr lang="en-US"/>
              <a:t>Logo</a:t>
            </a:r>
          </a:p>
        </p:txBody>
      </p:sp>
      <p:sp>
        <p:nvSpPr>
          <p:cNvPr id="5" name="Text Placeholder 4"/>
          <p:cNvSpPr>
            <a:spLocks noGrp="1"/>
          </p:cNvSpPr>
          <p:nvPr>
            <p:ph type="body" sz="quarter" idx="11"/>
          </p:nvPr>
        </p:nvSpPr>
        <p:spPr>
          <a:xfrm>
            <a:off x="4081463" y="1560576"/>
            <a:ext cx="468788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63905751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a:t>Click To Edit Master Title Style</a:t>
            </a:r>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242" name="TextBox 241"/>
          <p:cNvSpPr txBox="1"/>
          <p:nvPr userDrawn="1"/>
        </p:nvSpPr>
        <p:spPr>
          <a:xfrm>
            <a:off x="837963" y="995014"/>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cxnSp>
        <p:nvCxnSpPr>
          <p:cNvPr id="243" name="Straight Connector 242"/>
          <p:cNvCxnSpPr/>
          <p:nvPr userDrawn="1"/>
        </p:nvCxnSpPr>
        <p:spPr>
          <a:xfrm>
            <a:off x="456032"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0" name="TextBox 19"/>
          <p:cNvSpPr txBox="1"/>
          <p:nvPr userDrawn="1"/>
        </p:nvSpPr>
        <p:spPr>
          <a:xfrm>
            <a:off x="868058" y="3663278"/>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sp>
        <p:nvSpPr>
          <p:cNvPr id="5" name="Text Placeholder 4"/>
          <p:cNvSpPr>
            <a:spLocks noGrp="1"/>
          </p:cNvSpPr>
          <p:nvPr>
            <p:ph type="body" sz="quarter" idx="11"/>
          </p:nvPr>
        </p:nvSpPr>
        <p:spPr>
          <a:xfrm>
            <a:off x="897095" y="1560576"/>
            <a:ext cx="743659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21053437"/>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505014" y="772157"/>
            <a:ext cx="5638986" cy="916484"/>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Subhead</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en-US"/>
              <a:t>Drag picture to placeholder or click icon to add</a:t>
            </a:r>
          </a:p>
        </p:txBody>
      </p:sp>
      <p:sp>
        <p:nvSpPr>
          <p:cNvPr id="10" name="Content Placeholder 2"/>
          <p:cNvSpPr>
            <a:spLocks noGrp="1"/>
          </p:cNvSpPr>
          <p:nvPr>
            <p:ph idx="12"/>
          </p:nvPr>
        </p:nvSpPr>
        <p:spPr bwMode="gray">
          <a:xfrm>
            <a:off x="3505013" y="1873842"/>
            <a:ext cx="5153735" cy="2682283"/>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p:txBody>
      </p:sp>
      <p:sp>
        <p:nvSpPr>
          <p:cNvPr id="2" name="Date Placeholder 1"/>
          <p:cNvSpPr>
            <a:spLocks noGrp="1"/>
          </p:cNvSpPr>
          <p:nvPr>
            <p:ph type="dt" sz="half" idx="19"/>
          </p:nvPr>
        </p:nvSpPr>
        <p:spPr/>
        <p:txBody>
          <a:bodyPr/>
          <a:lstStyle/>
          <a:p>
            <a:r>
              <a:rPr lang="en-US"/>
              <a:t>© 2017 Teradata</a:t>
            </a:r>
          </a:p>
        </p:txBody>
      </p:sp>
      <p:sp>
        <p:nvSpPr>
          <p:cNvPr id="3" name="Footer Placeholder 2"/>
          <p:cNvSpPr>
            <a:spLocks noGrp="1"/>
          </p:cNvSpPr>
          <p:nvPr>
            <p:ph type="ftr" sz="quarter" idx="20"/>
          </p:nvPr>
        </p:nvSpPr>
        <p:spPr/>
        <p:txBody>
          <a:bodyPr/>
          <a:lstStyle/>
          <a:p>
            <a:endParaRPr lang="en-US"/>
          </a:p>
        </p:txBody>
      </p:sp>
      <p:sp>
        <p:nvSpPr>
          <p:cNvPr id="12" name="Picture Placeholder 3"/>
          <p:cNvSpPr>
            <a:spLocks noGrp="1"/>
          </p:cNvSpPr>
          <p:nvPr>
            <p:ph type="pic" sz="quarter" idx="22" hasCustomPrompt="1"/>
          </p:nvPr>
        </p:nvSpPr>
        <p:spPr>
          <a:xfrm>
            <a:off x="3505200" y="73152"/>
            <a:ext cx="1371600" cy="621792"/>
          </a:xfrm>
        </p:spPr>
        <p:txBody>
          <a:bodyPr anchor="ctr">
            <a:normAutofit/>
          </a:bodyPr>
          <a:lstStyle>
            <a:lvl1pPr marL="0" indent="0" algn="ctr">
              <a:buFontTx/>
              <a:buNone/>
              <a:defRPr sz="900" baseline="0">
                <a:solidFill>
                  <a:schemeClr val="tx1"/>
                </a:solidFill>
              </a:defRPr>
            </a:lvl1pPr>
          </a:lstStyle>
          <a:p>
            <a:r>
              <a:rPr lang="en-US"/>
              <a:t>Insert Case Study Logo</a:t>
            </a:r>
          </a:p>
        </p:txBody>
      </p:sp>
    </p:spTree>
    <p:extLst>
      <p:ext uri="{BB962C8B-B14F-4D97-AF65-F5344CB8AC3E}">
        <p14:creationId xmlns:p14="http://schemas.microsoft.com/office/powerpoint/2010/main" val="246090344"/>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2362" y="123444"/>
            <a:ext cx="5651638" cy="922936"/>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None/>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Subhead</a:t>
            </a:r>
          </a:p>
        </p:txBody>
      </p:sp>
      <p:sp>
        <p:nvSpPr>
          <p:cNvPr id="10" name="Content Placeholder 2"/>
          <p:cNvSpPr>
            <a:spLocks noGrp="1"/>
          </p:cNvSpPr>
          <p:nvPr>
            <p:ph idx="12"/>
          </p:nvPr>
        </p:nvSpPr>
        <p:spPr bwMode="gray">
          <a:xfrm>
            <a:off x="3492362" y="1152144"/>
            <a:ext cx="5194438" cy="3403981"/>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en-US"/>
              <a:t>Drag picture to placeholder or click icon to add</a:t>
            </a:r>
          </a:p>
        </p:txBody>
      </p:sp>
      <p:sp>
        <p:nvSpPr>
          <p:cNvPr id="2" name="Date Placeholder 1"/>
          <p:cNvSpPr>
            <a:spLocks noGrp="1"/>
          </p:cNvSpPr>
          <p:nvPr>
            <p:ph type="dt" sz="half" idx="16"/>
          </p:nvPr>
        </p:nvSpPr>
        <p:spPr/>
        <p:txBody>
          <a:bodyPr/>
          <a:lstStyle/>
          <a:p>
            <a:r>
              <a:rPr lang="en-US"/>
              <a:t>© 2017 Teradata</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717573952"/>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gue">
    <p:bg>
      <p:bgPr>
        <a:solidFill>
          <a:schemeClr val="accent1"/>
        </a:solidFill>
        <a:effectLst/>
      </p:bgPr>
    </p:bg>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a:t>Click to Edit Master Text Styles</a:t>
            </a:r>
          </a:p>
        </p:txBody>
      </p:sp>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a:t>© 2017 Teradata</a:t>
            </a:r>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a:p>
        </p:txBody>
      </p:sp>
    </p:spTree>
    <p:extLst>
      <p:ext uri="{BB962C8B-B14F-4D97-AF65-F5344CB8AC3E}">
        <p14:creationId xmlns:p14="http://schemas.microsoft.com/office/powerpoint/2010/main" val="347106531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gue dots">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a:t>© 2017 Teradata</a:t>
            </a:r>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a:p>
        </p:txBody>
      </p:sp>
      <p:grpSp>
        <p:nvGrpSpPr>
          <p:cNvPr id="342" name="Group 341"/>
          <p:cNvGrpSpPr/>
          <p:nvPr userDrawn="1"/>
        </p:nvGrpSpPr>
        <p:grpSpPr>
          <a:xfrm>
            <a:off x="244475" y="416663"/>
            <a:ext cx="8655050" cy="4310175"/>
            <a:chOff x="244475" y="413658"/>
            <a:chExt cx="8655050" cy="4310175"/>
          </a:xfrm>
        </p:grpSpPr>
        <p:grpSp>
          <p:nvGrpSpPr>
            <p:cNvPr id="317" name="Group 316"/>
            <p:cNvGrpSpPr/>
            <p:nvPr userDrawn="1"/>
          </p:nvGrpSpPr>
          <p:grpSpPr>
            <a:xfrm>
              <a:off x="244475" y="413658"/>
              <a:ext cx="8655050" cy="88900"/>
              <a:chOff x="244475" y="413658"/>
              <a:chExt cx="8655050" cy="88900"/>
            </a:xfrm>
          </p:grpSpPr>
          <p:sp>
            <p:nvSpPr>
              <p:cNvPr id="9" name="Oval 93"/>
              <p:cNvSpPr>
                <a:spLocks noChangeArrowheads="1"/>
              </p:cNvSpPr>
              <p:nvPr/>
            </p:nvSpPr>
            <p:spPr bwMode="auto">
              <a:xfrm>
                <a:off x="2444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94"/>
              <p:cNvSpPr>
                <a:spLocks noChangeArrowheads="1"/>
              </p:cNvSpPr>
              <p:nvPr/>
            </p:nvSpPr>
            <p:spPr bwMode="auto">
              <a:xfrm>
                <a:off x="6334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95"/>
              <p:cNvSpPr>
                <a:spLocks noChangeArrowheads="1"/>
              </p:cNvSpPr>
              <p:nvPr/>
            </p:nvSpPr>
            <p:spPr bwMode="auto">
              <a:xfrm>
                <a:off x="10239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96"/>
              <p:cNvSpPr>
                <a:spLocks noChangeArrowheads="1"/>
              </p:cNvSpPr>
              <p:nvPr/>
            </p:nvSpPr>
            <p:spPr bwMode="auto">
              <a:xfrm>
                <a:off x="14128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97"/>
              <p:cNvSpPr>
                <a:spLocks noChangeArrowheads="1"/>
              </p:cNvSpPr>
              <p:nvPr/>
            </p:nvSpPr>
            <p:spPr bwMode="auto">
              <a:xfrm>
                <a:off x="180181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98"/>
              <p:cNvSpPr>
                <a:spLocks noChangeArrowheads="1"/>
              </p:cNvSpPr>
              <p:nvPr/>
            </p:nvSpPr>
            <p:spPr bwMode="auto">
              <a:xfrm>
                <a:off x="21923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99"/>
              <p:cNvSpPr>
                <a:spLocks noChangeArrowheads="1"/>
              </p:cNvSpPr>
              <p:nvPr/>
            </p:nvSpPr>
            <p:spPr bwMode="auto">
              <a:xfrm>
                <a:off x="25812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00"/>
              <p:cNvSpPr>
                <a:spLocks noChangeArrowheads="1"/>
              </p:cNvSpPr>
              <p:nvPr/>
            </p:nvSpPr>
            <p:spPr bwMode="auto">
              <a:xfrm>
                <a:off x="29702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101"/>
              <p:cNvSpPr>
                <a:spLocks noChangeArrowheads="1"/>
              </p:cNvSpPr>
              <p:nvPr/>
            </p:nvSpPr>
            <p:spPr bwMode="auto">
              <a:xfrm>
                <a:off x="33591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02"/>
              <p:cNvSpPr>
                <a:spLocks noChangeArrowheads="1"/>
              </p:cNvSpPr>
              <p:nvPr/>
            </p:nvSpPr>
            <p:spPr bwMode="auto">
              <a:xfrm>
                <a:off x="3748088"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03"/>
              <p:cNvSpPr>
                <a:spLocks noChangeArrowheads="1"/>
              </p:cNvSpPr>
              <p:nvPr/>
            </p:nvSpPr>
            <p:spPr bwMode="auto">
              <a:xfrm>
                <a:off x="41386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04"/>
              <p:cNvSpPr>
                <a:spLocks noChangeArrowheads="1"/>
              </p:cNvSpPr>
              <p:nvPr/>
            </p:nvSpPr>
            <p:spPr bwMode="auto">
              <a:xfrm>
                <a:off x="45275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05"/>
              <p:cNvSpPr>
                <a:spLocks noChangeArrowheads="1"/>
              </p:cNvSpPr>
              <p:nvPr/>
            </p:nvSpPr>
            <p:spPr bwMode="auto">
              <a:xfrm>
                <a:off x="49180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06"/>
              <p:cNvSpPr>
                <a:spLocks noChangeArrowheads="1"/>
              </p:cNvSpPr>
              <p:nvPr/>
            </p:nvSpPr>
            <p:spPr bwMode="auto">
              <a:xfrm>
                <a:off x="53070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107"/>
              <p:cNvSpPr>
                <a:spLocks noChangeArrowheads="1"/>
              </p:cNvSpPr>
              <p:nvPr/>
            </p:nvSpPr>
            <p:spPr bwMode="auto">
              <a:xfrm>
                <a:off x="56959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08"/>
              <p:cNvSpPr>
                <a:spLocks noChangeArrowheads="1"/>
              </p:cNvSpPr>
              <p:nvPr/>
            </p:nvSpPr>
            <p:spPr bwMode="auto">
              <a:xfrm>
                <a:off x="60848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09"/>
              <p:cNvSpPr>
                <a:spLocks noChangeArrowheads="1"/>
              </p:cNvSpPr>
              <p:nvPr/>
            </p:nvSpPr>
            <p:spPr bwMode="auto">
              <a:xfrm>
                <a:off x="64738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10"/>
              <p:cNvSpPr>
                <a:spLocks noChangeArrowheads="1"/>
              </p:cNvSpPr>
              <p:nvPr/>
            </p:nvSpPr>
            <p:spPr bwMode="auto">
              <a:xfrm>
                <a:off x="686276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11"/>
              <p:cNvSpPr>
                <a:spLocks noChangeArrowheads="1"/>
              </p:cNvSpPr>
              <p:nvPr/>
            </p:nvSpPr>
            <p:spPr bwMode="auto">
              <a:xfrm>
                <a:off x="72532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12"/>
              <p:cNvSpPr>
                <a:spLocks noChangeArrowheads="1"/>
              </p:cNvSpPr>
              <p:nvPr/>
            </p:nvSpPr>
            <p:spPr bwMode="auto">
              <a:xfrm>
                <a:off x="76422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13"/>
              <p:cNvSpPr>
                <a:spLocks noChangeArrowheads="1"/>
              </p:cNvSpPr>
              <p:nvPr/>
            </p:nvSpPr>
            <p:spPr bwMode="auto">
              <a:xfrm>
                <a:off x="80327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14"/>
              <p:cNvSpPr>
                <a:spLocks noChangeArrowheads="1"/>
              </p:cNvSpPr>
              <p:nvPr/>
            </p:nvSpPr>
            <p:spPr bwMode="auto">
              <a:xfrm>
                <a:off x="84216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15"/>
              <p:cNvSpPr>
                <a:spLocks noChangeArrowheads="1"/>
              </p:cNvSpPr>
              <p:nvPr/>
            </p:nvSpPr>
            <p:spPr bwMode="auto">
              <a:xfrm>
                <a:off x="8810625"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6" name="Group 315"/>
            <p:cNvGrpSpPr/>
            <p:nvPr userDrawn="1"/>
          </p:nvGrpSpPr>
          <p:grpSpPr>
            <a:xfrm>
              <a:off x="244475" y="798565"/>
              <a:ext cx="8655050" cy="88900"/>
              <a:chOff x="244475" y="799421"/>
              <a:chExt cx="8655050" cy="88900"/>
            </a:xfrm>
          </p:grpSpPr>
          <p:sp>
            <p:nvSpPr>
              <p:cNvPr id="32" name="Oval 122"/>
              <p:cNvSpPr>
                <a:spLocks noChangeArrowheads="1"/>
              </p:cNvSpPr>
              <p:nvPr/>
            </p:nvSpPr>
            <p:spPr bwMode="auto">
              <a:xfrm>
                <a:off x="2444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23"/>
              <p:cNvSpPr>
                <a:spLocks noChangeArrowheads="1"/>
              </p:cNvSpPr>
              <p:nvPr/>
            </p:nvSpPr>
            <p:spPr bwMode="auto">
              <a:xfrm>
                <a:off x="6334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24"/>
              <p:cNvSpPr>
                <a:spLocks noChangeArrowheads="1"/>
              </p:cNvSpPr>
              <p:nvPr/>
            </p:nvSpPr>
            <p:spPr bwMode="auto">
              <a:xfrm>
                <a:off x="10239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25"/>
              <p:cNvSpPr>
                <a:spLocks noChangeArrowheads="1"/>
              </p:cNvSpPr>
              <p:nvPr/>
            </p:nvSpPr>
            <p:spPr bwMode="auto">
              <a:xfrm>
                <a:off x="14128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26"/>
              <p:cNvSpPr>
                <a:spLocks noChangeArrowheads="1"/>
              </p:cNvSpPr>
              <p:nvPr/>
            </p:nvSpPr>
            <p:spPr bwMode="auto">
              <a:xfrm>
                <a:off x="180181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27"/>
              <p:cNvSpPr>
                <a:spLocks noChangeArrowheads="1"/>
              </p:cNvSpPr>
              <p:nvPr/>
            </p:nvSpPr>
            <p:spPr bwMode="auto">
              <a:xfrm>
                <a:off x="21923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28"/>
              <p:cNvSpPr>
                <a:spLocks noChangeArrowheads="1"/>
              </p:cNvSpPr>
              <p:nvPr/>
            </p:nvSpPr>
            <p:spPr bwMode="auto">
              <a:xfrm>
                <a:off x="25812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29"/>
              <p:cNvSpPr>
                <a:spLocks noChangeArrowheads="1"/>
              </p:cNvSpPr>
              <p:nvPr/>
            </p:nvSpPr>
            <p:spPr bwMode="auto">
              <a:xfrm>
                <a:off x="29702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30"/>
              <p:cNvSpPr>
                <a:spLocks noChangeArrowheads="1"/>
              </p:cNvSpPr>
              <p:nvPr/>
            </p:nvSpPr>
            <p:spPr bwMode="auto">
              <a:xfrm>
                <a:off x="33591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31"/>
              <p:cNvSpPr>
                <a:spLocks noChangeArrowheads="1"/>
              </p:cNvSpPr>
              <p:nvPr/>
            </p:nvSpPr>
            <p:spPr bwMode="auto">
              <a:xfrm>
                <a:off x="3748088"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32"/>
              <p:cNvSpPr>
                <a:spLocks noChangeArrowheads="1"/>
              </p:cNvSpPr>
              <p:nvPr/>
            </p:nvSpPr>
            <p:spPr bwMode="auto">
              <a:xfrm>
                <a:off x="41386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33"/>
              <p:cNvSpPr>
                <a:spLocks noChangeArrowheads="1"/>
              </p:cNvSpPr>
              <p:nvPr/>
            </p:nvSpPr>
            <p:spPr bwMode="auto">
              <a:xfrm>
                <a:off x="45275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34"/>
              <p:cNvSpPr>
                <a:spLocks noChangeArrowheads="1"/>
              </p:cNvSpPr>
              <p:nvPr/>
            </p:nvSpPr>
            <p:spPr bwMode="auto">
              <a:xfrm>
                <a:off x="49180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35"/>
              <p:cNvSpPr>
                <a:spLocks noChangeArrowheads="1"/>
              </p:cNvSpPr>
              <p:nvPr/>
            </p:nvSpPr>
            <p:spPr bwMode="auto">
              <a:xfrm>
                <a:off x="53070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36"/>
              <p:cNvSpPr>
                <a:spLocks noChangeArrowheads="1"/>
              </p:cNvSpPr>
              <p:nvPr/>
            </p:nvSpPr>
            <p:spPr bwMode="auto">
              <a:xfrm>
                <a:off x="56959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37"/>
              <p:cNvSpPr>
                <a:spLocks noChangeArrowheads="1"/>
              </p:cNvSpPr>
              <p:nvPr/>
            </p:nvSpPr>
            <p:spPr bwMode="auto">
              <a:xfrm>
                <a:off x="60848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38"/>
              <p:cNvSpPr>
                <a:spLocks noChangeArrowheads="1"/>
              </p:cNvSpPr>
              <p:nvPr/>
            </p:nvSpPr>
            <p:spPr bwMode="auto">
              <a:xfrm>
                <a:off x="64738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39"/>
              <p:cNvSpPr>
                <a:spLocks noChangeArrowheads="1"/>
              </p:cNvSpPr>
              <p:nvPr/>
            </p:nvSpPr>
            <p:spPr bwMode="auto">
              <a:xfrm>
                <a:off x="686276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40"/>
              <p:cNvSpPr>
                <a:spLocks noChangeArrowheads="1"/>
              </p:cNvSpPr>
              <p:nvPr/>
            </p:nvSpPr>
            <p:spPr bwMode="auto">
              <a:xfrm>
                <a:off x="72532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41"/>
              <p:cNvSpPr>
                <a:spLocks noChangeArrowheads="1"/>
              </p:cNvSpPr>
              <p:nvPr/>
            </p:nvSpPr>
            <p:spPr bwMode="auto">
              <a:xfrm>
                <a:off x="76422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42"/>
              <p:cNvSpPr>
                <a:spLocks noChangeArrowheads="1"/>
              </p:cNvSpPr>
              <p:nvPr/>
            </p:nvSpPr>
            <p:spPr bwMode="auto">
              <a:xfrm>
                <a:off x="80327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43"/>
              <p:cNvSpPr>
                <a:spLocks noChangeArrowheads="1"/>
              </p:cNvSpPr>
              <p:nvPr/>
            </p:nvSpPr>
            <p:spPr bwMode="auto">
              <a:xfrm>
                <a:off x="84216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44"/>
              <p:cNvSpPr>
                <a:spLocks noChangeArrowheads="1"/>
              </p:cNvSpPr>
              <p:nvPr/>
            </p:nvSpPr>
            <p:spPr bwMode="auto">
              <a:xfrm>
                <a:off x="8810625"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5" name="Group 314"/>
            <p:cNvGrpSpPr/>
            <p:nvPr userDrawn="1"/>
          </p:nvGrpSpPr>
          <p:grpSpPr>
            <a:xfrm>
              <a:off x="244475" y="1183472"/>
              <a:ext cx="8655050" cy="87313"/>
              <a:chOff x="244475" y="1188358"/>
              <a:chExt cx="8655050" cy="87313"/>
            </a:xfrm>
          </p:grpSpPr>
          <p:sp>
            <p:nvSpPr>
              <p:cNvPr id="55" name="Oval 151"/>
              <p:cNvSpPr>
                <a:spLocks noChangeArrowheads="1"/>
              </p:cNvSpPr>
              <p:nvPr/>
            </p:nvSpPr>
            <p:spPr bwMode="auto">
              <a:xfrm>
                <a:off x="2444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52"/>
              <p:cNvSpPr>
                <a:spLocks noChangeArrowheads="1"/>
              </p:cNvSpPr>
              <p:nvPr/>
            </p:nvSpPr>
            <p:spPr bwMode="auto">
              <a:xfrm>
                <a:off x="6334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53"/>
              <p:cNvSpPr>
                <a:spLocks noChangeArrowheads="1"/>
              </p:cNvSpPr>
              <p:nvPr/>
            </p:nvSpPr>
            <p:spPr bwMode="auto">
              <a:xfrm>
                <a:off x="10239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54"/>
              <p:cNvSpPr>
                <a:spLocks noChangeArrowheads="1"/>
              </p:cNvSpPr>
              <p:nvPr/>
            </p:nvSpPr>
            <p:spPr bwMode="auto">
              <a:xfrm>
                <a:off x="14128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Oval 155"/>
              <p:cNvSpPr>
                <a:spLocks noChangeArrowheads="1"/>
              </p:cNvSpPr>
              <p:nvPr/>
            </p:nvSpPr>
            <p:spPr bwMode="auto">
              <a:xfrm>
                <a:off x="180181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56"/>
              <p:cNvSpPr>
                <a:spLocks noChangeArrowheads="1"/>
              </p:cNvSpPr>
              <p:nvPr/>
            </p:nvSpPr>
            <p:spPr bwMode="auto">
              <a:xfrm>
                <a:off x="21923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Oval 157"/>
              <p:cNvSpPr>
                <a:spLocks noChangeArrowheads="1"/>
              </p:cNvSpPr>
              <p:nvPr/>
            </p:nvSpPr>
            <p:spPr bwMode="auto">
              <a:xfrm>
                <a:off x="25812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58"/>
              <p:cNvSpPr>
                <a:spLocks noChangeArrowheads="1"/>
              </p:cNvSpPr>
              <p:nvPr/>
            </p:nvSpPr>
            <p:spPr bwMode="auto">
              <a:xfrm>
                <a:off x="29702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59"/>
              <p:cNvSpPr>
                <a:spLocks noChangeArrowheads="1"/>
              </p:cNvSpPr>
              <p:nvPr/>
            </p:nvSpPr>
            <p:spPr bwMode="auto">
              <a:xfrm>
                <a:off x="33591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60"/>
              <p:cNvSpPr>
                <a:spLocks noChangeArrowheads="1"/>
              </p:cNvSpPr>
              <p:nvPr/>
            </p:nvSpPr>
            <p:spPr bwMode="auto">
              <a:xfrm>
                <a:off x="3748088"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61"/>
              <p:cNvSpPr>
                <a:spLocks noChangeArrowheads="1"/>
              </p:cNvSpPr>
              <p:nvPr/>
            </p:nvSpPr>
            <p:spPr bwMode="auto">
              <a:xfrm>
                <a:off x="41386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62"/>
              <p:cNvSpPr>
                <a:spLocks noChangeArrowheads="1"/>
              </p:cNvSpPr>
              <p:nvPr/>
            </p:nvSpPr>
            <p:spPr bwMode="auto">
              <a:xfrm>
                <a:off x="45275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63"/>
              <p:cNvSpPr>
                <a:spLocks noChangeArrowheads="1"/>
              </p:cNvSpPr>
              <p:nvPr/>
            </p:nvSpPr>
            <p:spPr bwMode="auto">
              <a:xfrm>
                <a:off x="49180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64"/>
              <p:cNvSpPr>
                <a:spLocks noChangeArrowheads="1"/>
              </p:cNvSpPr>
              <p:nvPr/>
            </p:nvSpPr>
            <p:spPr bwMode="auto">
              <a:xfrm>
                <a:off x="53070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65"/>
              <p:cNvSpPr>
                <a:spLocks noChangeArrowheads="1"/>
              </p:cNvSpPr>
              <p:nvPr/>
            </p:nvSpPr>
            <p:spPr bwMode="auto">
              <a:xfrm>
                <a:off x="56959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66"/>
              <p:cNvSpPr>
                <a:spLocks noChangeArrowheads="1"/>
              </p:cNvSpPr>
              <p:nvPr/>
            </p:nvSpPr>
            <p:spPr bwMode="auto">
              <a:xfrm>
                <a:off x="60848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67"/>
              <p:cNvSpPr>
                <a:spLocks noChangeArrowheads="1"/>
              </p:cNvSpPr>
              <p:nvPr/>
            </p:nvSpPr>
            <p:spPr bwMode="auto">
              <a:xfrm>
                <a:off x="64738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68"/>
              <p:cNvSpPr>
                <a:spLocks noChangeArrowheads="1"/>
              </p:cNvSpPr>
              <p:nvPr/>
            </p:nvSpPr>
            <p:spPr bwMode="auto">
              <a:xfrm>
                <a:off x="686276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69"/>
              <p:cNvSpPr>
                <a:spLocks noChangeArrowheads="1"/>
              </p:cNvSpPr>
              <p:nvPr/>
            </p:nvSpPr>
            <p:spPr bwMode="auto">
              <a:xfrm>
                <a:off x="72532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70"/>
              <p:cNvSpPr>
                <a:spLocks noChangeArrowheads="1"/>
              </p:cNvSpPr>
              <p:nvPr/>
            </p:nvSpPr>
            <p:spPr bwMode="auto">
              <a:xfrm>
                <a:off x="76422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71"/>
              <p:cNvSpPr>
                <a:spLocks noChangeArrowheads="1"/>
              </p:cNvSpPr>
              <p:nvPr/>
            </p:nvSpPr>
            <p:spPr bwMode="auto">
              <a:xfrm>
                <a:off x="80327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172"/>
              <p:cNvSpPr>
                <a:spLocks noChangeArrowheads="1"/>
              </p:cNvSpPr>
              <p:nvPr/>
            </p:nvSpPr>
            <p:spPr bwMode="auto">
              <a:xfrm>
                <a:off x="84216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173"/>
              <p:cNvSpPr>
                <a:spLocks noChangeArrowheads="1"/>
              </p:cNvSpPr>
              <p:nvPr/>
            </p:nvSpPr>
            <p:spPr bwMode="auto">
              <a:xfrm>
                <a:off x="8810625"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4" name="Group 313"/>
            <p:cNvGrpSpPr/>
            <p:nvPr userDrawn="1"/>
          </p:nvGrpSpPr>
          <p:grpSpPr>
            <a:xfrm>
              <a:off x="244475" y="1566792"/>
              <a:ext cx="8655050" cy="87313"/>
              <a:chOff x="244475" y="1574121"/>
              <a:chExt cx="8655050" cy="87313"/>
            </a:xfrm>
          </p:grpSpPr>
          <p:sp>
            <p:nvSpPr>
              <p:cNvPr id="78" name="Oval 180"/>
              <p:cNvSpPr>
                <a:spLocks noChangeArrowheads="1"/>
              </p:cNvSpPr>
              <p:nvPr/>
            </p:nvSpPr>
            <p:spPr bwMode="auto">
              <a:xfrm>
                <a:off x="2444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181"/>
              <p:cNvSpPr>
                <a:spLocks noChangeArrowheads="1"/>
              </p:cNvSpPr>
              <p:nvPr/>
            </p:nvSpPr>
            <p:spPr bwMode="auto">
              <a:xfrm>
                <a:off x="6334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182"/>
              <p:cNvSpPr>
                <a:spLocks noChangeArrowheads="1"/>
              </p:cNvSpPr>
              <p:nvPr/>
            </p:nvSpPr>
            <p:spPr bwMode="auto">
              <a:xfrm>
                <a:off x="10239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183"/>
              <p:cNvSpPr>
                <a:spLocks noChangeArrowheads="1"/>
              </p:cNvSpPr>
              <p:nvPr/>
            </p:nvSpPr>
            <p:spPr bwMode="auto">
              <a:xfrm>
                <a:off x="14128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184"/>
              <p:cNvSpPr>
                <a:spLocks noChangeArrowheads="1"/>
              </p:cNvSpPr>
              <p:nvPr/>
            </p:nvSpPr>
            <p:spPr bwMode="auto">
              <a:xfrm>
                <a:off x="180181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185"/>
              <p:cNvSpPr>
                <a:spLocks noChangeArrowheads="1"/>
              </p:cNvSpPr>
              <p:nvPr/>
            </p:nvSpPr>
            <p:spPr bwMode="auto">
              <a:xfrm>
                <a:off x="21923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186"/>
              <p:cNvSpPr>
                <a:spLocks noChangeArrowheads="1"/>
              </p:cNvSpPr>
              <p:nvPr/>
            </p:nvSpPr>
            <p:spPr bwMode="auto">
              <a:xfrm>
                <a:off x="25812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187"/>
              <p:cNvSpPr>
                <a:spLocks noChangeArrowheads="1"/>
              </p:cNvSpPr>
              <p:nvPr/>
            </p:nvSpPr>
            <p:spPr bwMode="auto">
              <a:xfrm>
                <a:off x="29702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188"/>
              <p:cNvSpPr>
                <a:spLocks noChangeArrowheads="1"/>
              </p:cNvSpPr>
              <p:nvPr/>
            </p:nvSpPr>
            <p:spPr bwMode="auto">
              <a:xfrm>
                <a:off x="33591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189"/>
              <p:cNvSpPr>
                <a:spLocks noChangeArrowheads="1"/>
              </p:cNvSpPr>
              <p:nvPr/>
            </p:nvSpPr>
            <p:spPr bwMode="auto">
              <a:xfrm>
                <a:off x="3748088"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190"/>
              <p:cNvSpPr>
                <a:spLocks noChangeArrowheads="1"/>
              </p:cNvSpPr>
              <p:nvPr/>
            </p:nvSpPr>
            <p:spPr bwMode="auto">
              <a:xfrm>
                <a:off x="41386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191"/>
              <p:cNvSpPr>
                <a:spLocks noChangeArrowheads="1"/>
              </p:cNvSpPr>
              <p:nvPr/>
            </p:nvSpPr>
            <p:spPr bwMode="auto">
              <a:xfrm>
                <a:off x="45275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Oval 192"/>
              <p:cNvSpPr>
                <a:spLocks noChangeArrowheads="1"/>
              </p:cNvSpPr>
              <p:nvPr/>
            </p:nvSpPr>
            <p:spPr bwMode="auto">
              <a:xfrm>
                <a:off x="49180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193"/>
              <p:cNvSpPr>
                <a:spLocks noChangeArrowheads="1"/>
              </p:cNvSpPr>
              <p:nvPr/>
            </p:nvSpPr>
            <p:spPr bwMode="auto">
              <a:xfrm>
                <a:off x="53070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194"/>
              <p:cNvSpPr>
                <a:spLocks noChangeArrowheads="1"/>
              </p:cNvSpPr>
              <p:nvPr/>
            </p:nvSpPr>
            <p:spPr bwMode="auto">
              <a:xfrm>
                <a:off x="56959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195"/>
              <p:cNvSpPr>
                <a:spLocks noChangeArrowheads="1"/>
              </p:cNvSpPr>
              <p:nvPr/>
            </p:nvSpPr>
            <p:spPr bwMode="auto">
              <a:xfrm>
                <a:off x="60848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196"/>
              <p:cNvSpPr>
                <a:spLocks noChangeArrowheads="1"/>
              </p:cNvSpPr>
              <p:nvPr/>
            </p:nvSpPr>
            <p:spPr bwMode="auto">
              <a:xfrm>
                <a:off x="64738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197"/>
              <p:cNvSpPr>
                <a:spLocks noChangeArrowheads="1"/>
              </p:cNvSpPr>
              <p:nvPr/>
            </p:nvSpPr>
            <p:spPr bwMode="auto">
              <a:xfrm>
                <a:off x="686276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198"/>
              <p:cNvSpPr>
                <a:spLocks noChangeArrowheads="1"/>
              </p:cNvSpPr>
              <p:nvPr/>
            </p:nvSpPr>
            <p:spPr bwMode="auto">
              <a:xfrm>
                <a:off x="72532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199"/>
              <p:cNvSpPr>
                <a:spLocks noChangeArrowheads="1"/>
              </p:cNvSpPr>
              <p:nvPr/>
            </p:nvSpPr>
            <p:spPr bwMode="auto">
              <a:xfrm>
                <a:off x="76422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00"/>
              <p:cNvSpPr>
                <a:spLocks noChangeArrowheads="1"/>
              </p:cNvSpPr>
              <p:nvPr/>
            </p:nvSpPr>
            <p:spPr bwMode="auto">
              <a:xfrm>
                <a:off x="80327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01"/>
              <p:cNvSpPr>
                <a:spLocks noChangeArrowheads="1"/>
              </p:cNvSpPr>
              <p:nvPr/>
            </p:nvSpPr>
            <p:spPr bwMode="auto">
              <a:xfrm>
                <a:off x="84216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02"/>
              <p:cNvSpPr>
                <a:spLocks noChangeArrowheads="1"/>
              </p:cNvSpPr>
              <p:nvPr/>
            </p:nvSpPr>
            <p:spPr bwMode="auto">
              <a:xfrm>
                <a:off x="8810625"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3" name="Group 312"/>
            <p:cNvGrpSpPr/>
            <p:nvPr userDrawn="1"/>
          </p:nvGrpSpPr>
          <p:grpSpPr>
            <a:xfrm>
              <a:off x="244475" y="1950112"/>
              <a:ext cx="8655050" cy="87312"/>
              <a:chOff x="244475" y="1959883"/>
              <a:chExt cx="8655050" cy="87312"/>
            </a:xfrm>
          </p:grpSpPr>
          <p:sp>
            <p:nvSpPr>
              <p:cNvPr id="101" name="Oval 210"/>
              <p:cNvSpPr>
                <a:spLocks noChangeArrowheads="1"/>
              </p:cNvSpPr>
              <p:nvPr/>
            </p:nvSpPr>
            <p:spPr bwMode="auto">
              <a:xfrm>
                <a:off x="2444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11"/>
              <p:cNvSpPr>
                <a:spLocks noChangeArrowheads="1"/>
              </p:cNvSpPr>
              <p:nvPr/>
            </p:nvSpPr>
            <p:spPr bwMode="auto">
              <a:xfrm>
                <a:off x="6334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12"/>
              <p:cNvSpPr>
                <a:spLocks noChangeArrowheads="1"/>
              </p:cNvSpPr>
              <p:nvPr/>
            </p:nvSpPr>
            <p:spPr bwMode="auto">
              <a:xfrm>
                <a:off x="10239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13"/>
              <p:cNvSpPr>
                <a:spLocks noChangeArrowheads="1"/>
              </p:cNvSpPr>
              <p:nvPr/>
            </p:nvSpPr>
            <p:spPr bwMode="auto">
              <a:xfrm>
                <a:off x="14128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14"/>
              <p:cNvSpPr>
                <a:spLocks noChangeArrowheads="1"/>
              </p:cNvSpPr>
              <p:nvPr/>
            </p:nvSpPr>
            <p:spPr bwMode="auto">
              <a:xfrm>
                <a:off x="180181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15"/>
              <p:cNvSpPr>
                <a:spLocks noChangeArrowheads="1"/>
              </p:cNvSpPr>
              <p:nvPr/>
            </p:nvSpPr>
            <p:spPr bwMode="auto">
              <a:xfrm>
                <a:off x="21923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16"/>
              <p:cNvSpPr>
                <a:spLocks noChangeArrowheads="1"/>
              </p:cNvSpPr>
              <p:nvPr/>
            </p:nvSpPr>
            <p:spPr bwMode="auto">
              <a:xfrm>
                <a:off x="25812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17"/>
              <p:cNvSpPr>
                <a:spLocks noChangeArrowheads="1"/>
              </p:cNvSpPr>
              <p:nvPr/>
            </p:nvSpPr>
            <p:spPr bwMode="auto">
              <a:xfrm>
                <a:off x="29702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18"/>
              <p:cNvSpPr>
                <a:spLocks noChangeArrowheads="1"/>
              </p:cNvSpPr>
              <p:nvPr/>
            </p:nvSpPr>
            <p:spPr bwMode="auto">
              <a:xfrm>
                <a:off x="33591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19"/>
              <p:cNvSpPr>
                <a:spLocks noChangeArrowheads="1"/>
              </p:cNvSpPr>
              <p:nvPr/>
            </p:nvSpPr>
            <p:spPr bwMode="auto">
              <a:xfrm>
                <a:off x="3748088"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20"/>
              <p:cNvSpPr>
                <a:spLocks noChangeArrowheads="1"/>
              </p:cNvSpPr>
              <p:nvPr/>
            </p:nvSpPr>
            <p:spPr bwMode="auto">
              <a:xfrm>
                <a:off x="41386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21"/>
              <p:cNvSpPr>
                <a:spLocks noChangeArrowheads="1"/>
              </p:cNvSpPr>
              <p:nvPr/>
            </p:nvSpPr>
            <p:spPr bwMode="auto">
              <a:xfrm>
                <a:off x="45275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22"/>
              <p:cNvSpPr>
                <a:spLocks noChangeArrowheads="1"/>
              </p:cNvSpPr>
              <p:nvPr/>
            </p:nvSpPr>
            <p:spPr bwMode="auto">
              <a:xfrm>
                <a:off x="49180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23"/>
              <p:cNvSpPr>
                <a:spLocks noChangeArrowheads="1"/>
              </p:cNvSpPr>
              <p:nvPr/>
            </p:nvSpPr>
            <p:spPr bwMode="auto">
              <a:xfrm>
                <a:off x="53070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24"/>
              <p:cNvSpPr>
                <a:spLocks noChangeArrowheads="1"/>
              </p:cNvSpPr>
              <p:nvPr/>
            </p:nvSpPr>
            <p:spPr bwMode="auto">
              <a:xfrm>
                <a:off x="56959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25"/>
              <p:cNvSpPr>
                <a:spLocks noChangeArrowheads="1"/>
              </p:cNvSpPr>
              <p:nvPr/>
            </p:nvSpPr>
            <p:spPr bwMode="auto">
              <a:xfrm>
                <a:off x="60848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26"/>
              <p:cNvSpPr>
                <a:spLocks noChangeArrowheads="1"/>
              </p:cNvSpPr>
              <p:nvPr/>
            </p:nvSpPr>
            <p:spPr bwMode="auto">
              <a:xfrm>
                <a:off x="64738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27"/>
              <p:cNvSpPr>
                <a:spLocks noChangeArrowheads="1"/>
              </p:cNvSpPr>
              <p:nvPr/>
            </p:nvSpPr>
            <p:spPr bwMode="auto">
              <a:xfrm>
                <a:off x="686276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28"/>
              <p:cNvSpPr>
                <a:spLocks noChangeArrowheads="1"/>
              </p:cNvSpPr>
              <p:nvPr/>
            </p:nvSpPr>
            <p:spPr bwMode="auto">
              <a:xfrm>
                <a:off x="72532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29"/>
              <p:cNvSpPr>
                <a:spLocks noChangeArrowheads="1"/>
              </p:cNvSpPr>
              <p:nvPr/>
            </p:nvSpPr>
            <p:spPr bwMode="auto">
              <a:xfrm>
                <a:off x="76422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30"/>
              <p:cNvSpPr>
                <a:spLocks noChangeArrowheads="1"/>
              </p:cNvSpPr>
              <p:nvPr/>
            </p:nvSpPr>
            <p:spPr bwMode="auto">
              <a:xfrm>
                <a:off x="80327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31"/>
              <p:cNvSpPr>
                <a:spLocks noChangeArrowheads="1"/>
              </p:cNvSpPr>
              <p:nvPr/>
            </p:nvSpPr>
            <p:spPr bwMode="auto">
              <a:xfrm>
                <a:off x="84216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32"/>
              <p:cNvSpPr>
                <a:spLocks noChangeArrowheads="1"/>
              </p:cNvSpPr>
              <p:nvPr/>
            </p:nvSpPr>
            <p:spPr bwMode="auto">
              <a:xfrm>
                <a:off x="8810625"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2" name="Group 311"/>
            <p:cNvGrpSpPr/>
            <p:nvPr userDrawn="1"/>
          </p:nvGrpSpPr>
          <p:grpSpPr>
            <a:xfrm>
              <a:off x="244475" y="2333431"/>
              <a:ext cx="8655050" cy="87312"/>
              <a:chOff x="244475" y="2347233"/>
              <a:chExt cx="8655050" cy="87312"/>
            </a:xfrm>
          </p:grpSpPr>
          <p:sp>
            <p:nvSpPr>
              <p:cNvPr id="124" name="Oval 239"/>
              <p:cNvSpPr>
                <a:spLocks noChangeArrowheads="1"/>
              </p:cNvSpPr>
              <p:nvPr/>
            </p:nvSpPr>
            <p:spPr bwMode="auto">
              <a:xfrm>
                <a:off x="2444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0"/>
              <p:cNvSpPr>
                <a:spLocks noChangeArrowheads="1"/>
              </p:cNvSpPr>
              <p:nvPr/>
            </p:nvSpPr>
            <p:spPr bwMode="auto">
              <a:xfrm>
                <a:off x="6334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41"/>
              <p:cNvSpPr>
                <a:spLocks noChangeArrowheads="1"/>
              </p:cNvSpPr>
              <p:nvPr/>
            </p:nvSpPr>
            <p:spPr bwMode="auto">
              <a:xfrm>
                <a:off x="10239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42"/>
              <p:cNvSpPr>
                <a:spLocks noChangeArrowheads="1"/>
              </p:cNvSpPr>
              <p:nvPr/>
            </p:nvSpPr>
            <p:spPr bwMode="auto">
              <a:xfrm>
                <a:off x="14128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43"/>
              <p:cNvSpPr>
                <a:spLocks noChangeArrowheads="1"/>
              </p:cNvSpPr>
              <p:nvPr/>
            </p:nvSpPr>
            <p:spPr bwMode="auto">
              <a:xfrm>
                <a:off x="180181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44"/>
              <p:cNvSpPr>
                <a:spLocks noChangeArrowheads="1"/>
              </p:cNvSpPr>
              <p:nvPr/>
            </p:nvSpPr>
            <p:spPr bwMode="auto">
              <a:xfrm>
                <a:off x="21923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45"/>
              <p:cNvSpPr>
                <a:spLocks noChangeArrowheads="1"/>
              </p:cNvSpPr>
              <p:nvPr/>
            </p:nvSpPr>
            <p:spPr bwMode="auto">
              <a:xfrm>
                <a:off x="25812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46"/>
              <p:cNvSpPr>
                <a:spLocks noChangeArrowheads="1"/>
              </p:cNvSpPr>
              <p:nvPr/>
            </p:nvSpPr>
            <p:spPr bwMode="auto">
              <a:xfrm>
                <a:off x="29702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47"/>
              <p:cNvSpPr>
                <a:spLocks noChangeArrowheads="1"/>
              </p:cNvSpPr>
              <p:nvPr/>
            </p:nvSpPr>
            <p:spPr bwMode="auto">
              <a:xfrm>
                <a:off x="33591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48"/>
              <p:cNvSpPr>
                <a:spLocks noChangeArrowheads="1"/>
              </p:cNvSpPr>
              <p:nvPr/>
            </p:nvSpPr>
            <p:spPr bwMode="auto">
              <a:xfrm>
                <a:off x="3748088"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49"/>
              <p:cNvSpPr>
                <a:spLocks noChangeArrowheads="1"/>
              </p:cNvSpPr>
              <p:nvPr/>
            </p:nvSpPr>
            <p:spPr bwMode="auto">
              <a:xfrm>
                <a:off x="41386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50"/>
              <p:cNvSpPr>
                <a:spLocks noChangeArrowheads="1"/>
              </p:cNvSpPr>
              <p:nvPr/>
            </p:nvSpPr>
            <p:spPr bwMode="auto">
              <a:xfrm>
                <a:off x="45275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51"/>
              <p:cNvSpPr>
                <a:spLocks noChangeArrowheads="1"/>
              </p:cNvSpPr>
              <p:nvPr/>
            </p:nvSpPr>
            <p:spPr bwMode="auto">
              <a:xfrm>
                <a:off x="49180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52"/>
              <p:cNvSpPr>
                <a:spLocks noChangeArrowheads="1"/>
              </p:cNvSpPr>
              <p:nvPr/>
            </p:nvSpPr>
            <p:spPr bwMode="auto">
              <a:xfrm>
                <a:off x="53070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53"/>
              <p:cNvSpPr>
                <a:spLocks noChangeArrowheads="1"/>
              </p:cNvSpPr>
              <p:nvPr/>
            </p:nvSpPr>
            <p:spPr bwMode="auto">
              <a:xfrm>
                <a:off x="56959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54"/>
              <p:cNvSpPr>
                <a:spLocks noChangeArrowheads="1"/>
              </p:cNvSpPr>
              <p:nvPr/>
            </p:nvSpPr>
            <p:spPr bwMode="auto">
              <a:xfrm>
                <a:off x="60848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55"/>
              <p:cNvSpPr>
                <a:spLocks noChangeArrowheads="1"/>
              </p:cNvSpPr>
              <p:nvPr/>
            </p:nvSpPr>
            <p:spPr bwMode="auto">
              <a:xfrm>
                <a:off x="64738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56"/>
              <p:cNvSpPr>
                <a:spLocks noChangeArrowheads="1"/>
              </p:cNvSpPr>
              <p:nvPr/>
            </p:nvSpPr>
            <p:spPr bwMode="auto">
              <a:xfrm>
                <a:off x="686276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57"/>
              <p:cNvSpPr>
                <a:spLocks noChangeArrowheads="1"/>
              </p:cNvSpPr>
              <p:nvPr/>
            </p:nvSpPr>
            <p:spPr bwMode="auto">
              <a:xfrm>
                <a:off x="72532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58"/>
              <p:cNvSpPr>
                <a:spLocks noChangeArrowheads="1"/>
              </p:cNvSpPr>
              <p:nvPr/>
            </p:nvSpPr>
            <p:spPr bwMode="auto">
              <a:xfrm>
                <a:off x="76422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59"/>
              <p:cNvSpPr>
                <a:spLocks noChangeArrowheads="1"/>
              </p:cNvSpPr>
              <p:nvPr/>
            </p:nvSpPr>
            <p:spPr bwMode="auto">
              <a:xfrm>
                <a:off x="80327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60"/>
              <p:cNvSpPr>
                <a:spLocks noChangeArrowheads="1"/>
              </p:cNvSpPr>
              <p:nvPr/>
            </p:nvSpPr>
            <p:spPr bwMode="auto">
              <a:xfrm>
                <a:off x="84216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61"/>
              <p:cNvSpPr>
                <a:spLocks noChangeArrowheads="1"/>
              </p:cNvSpPr>
              <p:nvPr/>
            </p:nvSpPr>
            <p:spPr bwMode="auto">
              <a:xfrm>
                <a:off x="8810625"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1" name="Group 310"/>
            <p:cNvGrpSpPr/>
            <p:nvPr userDrawn="1"/>
          </p:nvGrpSpPr>
          <p:grpSpPr>
            <a:xfrm>
              <a:off x="244475" y="2716750"/>
              <a:ext cx="8655050" cy="88900"/>
              <a:chOff x="244475" y="2732996"/>
              <a:chExt cx="8655050" cy="88900"/>
            </a:xfrm>
          </p:grpSpPr>
          <p:sp>
            <p:nvSpPr>
              <p:cNvPr id="147" name="Oval 268"/>
              <p:cNvSpPr>
                <a:spLocks noChangeArrowheads="1"/>
              </p:cNvSpPr>
              <p:nvPr/>
            </p:nvSpPr>
            <p:spPr bwMode="auto">
              <a:xfrm>
                <a:off x="2444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69"/>
              <p:cNvSpPr>
                <a:spLocks noChangeArrowheads="1"/>
              </p:cNvSpPr>
              <p:nvPr/>
            </p:nvSpPr>
            <p:spPr bwMode="auto">
              <a:xfrm>
                <a:off x="65246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70"/>
              <p:cNvSpPr>
                <a:spLocks noChangeArrowheads="1"/>
              </p:cNvSpPr>
              <p:nvPr/>
            </p:nvSpPr>
            <p:spPr bwMode="auto">
              <a:xfrm>
                <a:off x="10239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71"/>
              <p:cNvSpPr>
                <a:spLocks noChangeArrowheads="1"/>
              </p:cNvSpPr>
              <p:nvPr/>
            </p:nvSpPr>
            <p:spPr bwMode="auto">
              <a:xfrm>
                <a:off x="14128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272"/>
              <p:cNvSpPr>
                <a:spLocks noChangeArrowheads="1"/>
              </p:cNvSpPr>
              <p:nvPr/>
            </p:nvSpPr>
            <p:spPr bwMode="auto">
              <a:xfrm>
                <a:off x="180181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273"/>
              <p:cNvSpPr>
                <a:spLocks noChangeArrowheads="1"/>
              </p:cNvSpPr>
              <p:nvPr/>
            </p:nvSpPr>
            <p:spPr bwMode="auto">
              <a:xfrm>
                <a:off x="21923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274"/>
              <p:cNvSpPr>
                <a:spLocks noChangeArrowheads="1"/>
              </p:cNvSpPr>
              <p:nvPr/>
            </p:nvSpPr>
            <p:spPr bwMode="auto">
              <a:xfrm>
                <a:off x="25812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275"/>
              <p:cNvSpPr>
                <a:spLocks noChangeArrowheads="1"/>
              </p:cNvSpPr>
              <p:nvPr/>
            </p:nvSpPr>
            <p:spPr bwMode="auto">
              <a:xfrm>
                <a:off x="29702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276"/>
              <p:cNvSpPr>
                <a:spLocks noChangeArrowheads="1"/>
              </p:cNvSpPr>
              <p:nvPr/>
            </p:nvSpPr>
            <p:spPr bwMode="auto">
              <a:xfrm>
                <a:off x="33591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277"/>
              <p:cNvSpPr>
                <a:spLocks noChangeArrowheads="1"/>
              </p:cNvSpPr>
              <p:nvPr/>
            </p:nvSpPr>
            <p:spPr bwMode="auto">
              <a:xfrm>
                <a:off x="3748088"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278"/>
              <p:cNvSpPr>
                <a:spLocks noChangeArrowheads="1"/>
              </p:cNvSpPr>
              <p:nvPr/>
            </p:nvSpPr>
            <p:spPr bwMode="auto">
              <a:xfrm>
                <a:off x="41386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279"/>
              <p:cNvSpPr>
                <a:spLocks noChangeArrowheads="1"/>
              </p:cNvSpPr>
              <p:nvPr/>
            </p:nvSpPr>
            <p:spPr bwMode="auto">
              <a:xfrm>
                <a:off x="45275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280"/>
              <p:cNvSpPr>
                <a:spLocks noChangeArrowheads="1"/>
              </p:cNvSpPr>
              <p:nvPr/>
            </p:nvSpPr>
            <p:spPr bwMode="auto">
              <a:xfrm>
                <a:off x="49180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281"/>
              <p:cNvSpPr>
                <a:spLocks noChangeArrowheads="1"/>
              </p:cNvSpPr>
              <p:nvPr/>
            </p:nvSpPr>
            <p:spPr bwMode="auto">
              <a:xfrm>
                <a:off x="53070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282"/>
              <p:cNvSpPr>
                <a:spLocks noChangeArrowheads="1"/>
              </p:cNvSpPr>
              <p:nvPr/>
            </p:nvSpPr>
            <p:spPr bwMode="auto">
              <a:xfrm>
                <a:off x="56959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283"/>
              <p:cNvSpPr>
                <a:spLocks noChangeArrowheads="1"/>
              </p:cNvSpPr>
              <p:nvPr/>
            </p:nvSpPr>
            <p:spPr bwMode="auto">
              <a:xfrm>
                <a:off x="60848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284"/>
              <p:cNvSpPr>
                <a:spLocks noChangeArrowheads="1"/>
              </p:cNvSpPr>
              <p:nvPr/>
            </p:nvSpPr>
            <p:spPr bwMode="auto">
              <a:xfrm>
                <a:off x="64738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285"/>
              <p:cNvSpPr>
                <a:spLocks noChangeArrowheads="1"/>
              </p:cNvSpPr>
              <p:nvPr/>
            </p:nvSpPr>
            <p:spPr bwMode="auto">
              <a:xfrm>
                <a:off x="686276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286"/>
              <p:cNvSpPr>
                <a:spLocks noChangeArrowheads="1"/>
              </p:cNvSpPr>
              <p:nvPr/>
            </p:nvSpPr>
            <p:spPr bwMode="auto">
              <a:xfrm>
                <a:off x="72532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287"/>
              <p:cNvSpPr>
                <a:spLocks noChangeArrowheads="1"/>
              </p:cNvSpPr>
              <p:nvPr/>
            </p:nvSpPr>
            <p:spPr bwMode="auto">
              <a:xfrm>
                <a:off x="76422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288"/>
              <p:cNvSpPr>
                <a:spLocks noChangeArrowheads="1"/>
              </p:cNvSpPr>
              <p:nvPr/>
            </p:nvSpPr>
            <p:spPr bwMode="auto">
              <a:xfrm>
                <a:off x="80327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289"/>
              <p:cNvSpPr>
                <a:spLocks noChangeArrowheads="1"/>
              </p:cNvSpPr>
              <p:nvPr/>
            </p:nvSpPr>
            <p:spPr bwMode="auto">
              <a:xfrm>
                <a:off x="84216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290"/>
              <p:cNvSpPr>
                <a:spLocks noChangeArrowheads="1"/>
              </p:cNvSpPr>
              <p:nvPr/>
            </p:nvSpPr>
            <p:spPr bwMode="auto">
              <a:xfrm>
                <a:off x="8810625"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0" name="Group 309"/>
            <p:cNvGrpSpPr/>
            <p:nvPr userDrawn="1"/>
          </p:nvGrpSpPr>
          <p:grpSpPr>
            <a:xfrm>
              <a:off x="244475" y="3101657"/>
              <a:ext cx="8655050" cy="88900"/>
              <a:chOff x="244475" y="3118758"/>
              <a:chExt cx="8655050" cy="88900"/>
            </a:xfrm>
          </p:grpSpPr>
          <p:sp>
            <p:nvSpPr>
              <p:cNvPr id="170" name="Oval 297"/>
              <p:cNvSpPr>
                <a:spLocks noChangeArrowheads="1"/>
              </p:cNvSpPr>
              <p:nvPr/>
            </p:nvSpPr>
            <p:spPr bwMode="auto">
              <a:xfrm>
                <a:off x="2444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298"/>
              <p:cNvSpPr>
                <a:spLocks noChangeArrowheads="1"/>
              </p:cNvSpPr>
              <p:nvPr/>
            </p:nvSpPr>
            <p:spPr bwMode="auto">
              <a:xfrm>
                <a:off x="6334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299"/>
              <p:cNvSpPr>
                <a:spLocks noChangeArrowheads="1"/>
              </p:cNvSpPr>
              <p:nvPr/>
            </p:nvSpPr>
            <p:spPr bwMode="auto">
              <a:xfrm>
                <a:off x="10239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00"/>
              <p:cNvSpPr>
                <a:spLocks noChangeArrowheads="1"/>
              </p:cNvSpPr>
              <p:nvPr/>
            </p:nvSpPr>
            <p:spPr bwMode="auto">
              <a:xfrm>
                <a:off x="14128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01"/>
              <p:cNvSpPr>
                <a:spLocks noChangeArrowheads="1"/>
              </p:cNvSpPr>
              <p:nvPr/>
            </p:nvSpPr>
            <p:spPr bwMode="auto">
              <a:xfrm>
                <a:off x="180181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02"/>
              <p:cNvSpPr>
                <a:spLocks noChangeArrowheads="1"/>
              </p:cNvSpPr>
              <p:nvPr/>
            </p:nvSpPr>
            <p:spPr bwMode="auto">
              <a:xfrm>
                <a:off x="21923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03"/>
              <p:cNvSpPr>
                <a:spLocks noChangeArrowheads="1"/>
              </p:cNvSpPr>
              <p:nvPr/>
            </p:nvSpPr>
            <p:spPr bwMode="auto">
              <a:xfrm>
                <a:off x="25812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04"/>
              <p:cNvSpPr>
                <a:spLocks noChangeArrowheads="1"/>
              </p:cNvSpPr>
              <p:nvPr/>
            </p:nvSpPr>
            <p:spPr bwMode="auto">
              <a:xfrm>
                <a:off x="29702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05"/>
              <p:cNvSpPr>
                <a:spLocks noChangeArrowheads="1"/>
              </p:cNvSpPr>
              <p:nvPr/>
            </p:nvSpPr>
            <p:spPr bwMode="auto">
              <a:xfrm>
                <a:off x="33591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06"/>
              <p:cNvSpPr>
                <a:spLocks noChangeArrowheads="1"/>
              </p:cNvSpPr>
              <p:nvPr/>
            </p:nvSpPr>
            <p:spPr bwMode="auto">
              <a:xfrm>
                <a:off x="3748088"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07"/>
              <p:cNvSpPr>
                <a:spLocks noChangeArrowheads="1"/>
              </p:cNvSpPr>
              <p:nvPr/>
            </p:nvSpPr>
            <p:spPr bwMode="auto">
              <a:xfrm>
                <a:off x="41386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08"/>
              <p:cNvSpPr>
                <a:spLocks noChangeArrowheads="1"/>
              </p:cNvSpPr>
              <p:nvPr/>
            </p:nvSpPr>
            <p:spPr bwMode="auto">
              <a:xfrm>
                <a:off x="45275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09"/>
              <p:cNvSpPr>
                <a:spLocks noChangeArrowheads="1"/>
              </p:cNvSpPr>
              <p:nvPr/>
            </p:nvSpPr>
            <p:spPr bwMode="auto">
              <a:xfrm>
                <a:off x="49180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10"/>
              <p:cNvSpPr>
                <a:spLocks noChangeArrowheads="1"/>
              </p:cNvSpPr>
              <p:nvPr/>
            </p:nvSpPr>
            <p:spPr bwMode="auto">
              <a:xfrm>
                <a:off x="53070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11"/>
              <p:cNvSpPr>
                <a:spLocks noChangeArrowheads="1"/>
              </p:cNvSpPr>
              <p:nvPr/>
            </p:nvSpPr>
            <p:spPr bwMode="auto">
              <a:xfrm>
                <a:off x="56959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12"/>
              <p:cNvSpPr>
                <a:spLocks noChangeArrowheads="1"/>
              </p:cNvSpPr>
              <p:nvPr/>
            </p:nvSpPr>
            <p:spPr bwMode="auto">
              <a:xfrm>
                <a:off x="60848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13"/>
              <p:cNvSpPr>
                <a:spLocks noChangeArrowheads="1"/>
              </p:cNvSpPr>
              <p:nvPr/>
            </p:nvSpPr>
            <p:spPr bwMode="auto">
              <a:xfrm>
                <a:off x="64738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14"/>
              <p:cNvSpPr>
                <a:spLocks noChangeArrowheads="1"/>
              </p:cNvSpPr>
              <p:nvPr/>
            </p:nvSpPr>
            <p:spPr bwMode="auto">
              <a:xfrm>
                <a:off x="686276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15"/>
              <p:cNvSpPr>
                <a:spLocks noChangeArrowheads="1"/>
              </p:cNvSpPr>
              <p:nvPr/>
            </p:nvSpPr>
            <p:spPr bwMode="auto">
              <a:xfrm>
                <a:off x="72532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16"/>
              <p:cNvSpPr>
                <a:spLocks noChangeArrowheads="1"/>
              </p:cNvSpPr>
              <p:nvPr/>
            </p:nvSpPr>
            <p:spPr bwMode="auto">
              <a:xfrm>
                <a:off x="76422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17"/>
              <p:cNvSpPr>
                <a:spLocks noChangeArrowheads="1"/>
              </p:cNvSpPr>
              <p:nvPr/>
            </p:nvSpPr>
            <p:spPr bwMode="auto">
              <a:xfrm>
                <a:off x="80327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18"/>
              <p:cNvSpPr>
                <a:spLocks noChangeArrowheads="1"/>
              </p:cNvSpPr>
              <p:nvPr/>
            </p:nvSpPr>
            <p:spPr bwMode="auto">
              <a:xfrm>
                <a:off x="84216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19"/>
              <p:cNvSpPr>
                <a:spLocks noChangeArrowheads="1"/>
              </p:cNvSpPr>
              <p:nvPr/>
            </p:nvSpPr>
            <p:spPr bwMode="auto">
              <a:xfrm>
                <a:off x="8810625"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9" name="Group 308"/>
            <p:cNvGrpSpPr/>
            <p:nvPr userDrawn="1"/>
          </p:nvGrpSpPr>
          <p:grpSpPr>
            <a:xfrm>
              <a:off x="244475" y="3486564"/>
              <a:ext cx="8655050" cy="87312"/>
              <a:chOff x="244475" y="3507696"/>
              <a:chExt cx="8655050" cy="87312"/>
            </a:xfrm>
          </p:grpSpPr>
          <p:sp>
            <p:nvSpPr>
              <p:cNvPr id="193" name="Oval 326"/>
              <p:cNvSpPr>
                <a:spLocks noChangeArrowheads="1"/>
              </p:cNvSpPr>
              <p:nvPr/>
            </p:nvSpPr>
            <p:spPr bwMode="auto">
              <a:xfrm>
                <a:off x="2444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27"/>
              <p:cNvSpPr>
                <a:spLocks noChangeArrowheads="1"/>
              </p:cNvSpPr>
              <p:nvPr/>
            </p:nvSpPr>
            <p:spPr bwMode="auto">
              <a:xfrm>
                <a:off x="6334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28"/>
              <p:cNvSpPr>
                <a:spLocks noChangeArrowheads="1"/>
              </p:cNvSpPr>
              <p:nvPr/>
            </p:nvSpPr>
            <p:spPr bwMode="auto">
              <a:xfrm>
                <a:off x="10239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29"/>
              <p:cNvSpPr>
                <a:spLocks noChangeArrowheads="1"/>
              </p:cNvSpPr>
              <p:nvPr/>
            </p:nvSpPr>
            <p:spPr bwMode="auto">
              <a:xfrm>
                <a:off x="14128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30"/>
              <p:cNvSpPr>
                <a:spLocks noChangeArrowheads="1"/>
              </p:cNvSpPr>
              <p:nvPr/>
            </p:nvSpPr>
            <p:spPr bwMode="auto">
              <a:xfrm>
                <a:off x="180181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31"/>
              <p:cNvSpPr>
                <a:spLocks noChangeArrowheads="1"/>
              </p:cNvSpPr>
              <p:nvPr/>
            </p:nvSpPr>
            <p:spPr bwMode="auto">
              <a:xfrm>
                <a:off x="21923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32"/>
              <p:cNvSpPr>
                <a:spLocks noChangeArrowheads="1"/>
              </p:cNvSpPr>
              <p:nvPr/>
            </p:nvSpPr>
            <p:spPr bwMode="auto">
              <a:xfrm>
                <a:off x="25812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33"/>
              <p:cNvSpPr>
                <a:spLocks noChangeArrowheads="1"/>
              </p:cNvSpPr>
              <p:nvPr/>
            </p:nvSpPr>
            <p:spPr bwMode="auto">
              <a:xfrm>
                <a:off x="29702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34"/>
              <p:cNvSpPr>
                <a:spLocks noChangeArrowheads="1"/>
              </p:cNvSpPr>
              <p:nvPr/>
            </p:nvSpPr>
            <p:spPr bwMode="auto">
              <a:xfrm>
                <a:off x="33591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35"/>
              <p:cNvSpPr>
                <a:spLocks noChangeArrowheads="1"/>
              </p:cNvSpPr>
              <p:nvPr/>
            </p:nvSpPr>
            <p:spPr bwMode="auto">
              <a:xfrm>
                <a:off x="3748088"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36"/>
              <p:cNvSpPr>
                <a:spLocks noChangeArrowheads="1"/>
              </p:cNvSpPr>
              <p:nvPr/>
            </p:nvSpPr>
            <p:spPr bwMode="auto">
              <a:xfrm>
                <a:off x="41386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37"/>
              <p:cNvSpPr>
                <a:spLocks noChangeArrowheads="1"/>
              </p:cNvSpPr>
              <p:nvPr/>
            </p:nvSpPr>
            <p:spPr bwMode="auto">
              <a:xfrm>
                <a:off x="45275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38"/>
              <p:cNvSpPr>
                <a:spLocks noChangeArrowheads="1"/>
              </p:cNvSpPr>
              <p:nvPr/>
            </p:nvSpPr>
            <p:spPr bwMode="auto">
              <a:xfrm>
                <a:off x="49180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39"/>
              <p:cNvSpPr>
                <a:spLocks noChangeArrowheads="1"/>
              </p:cNvSpPr>
              <p:nvPr/>
            </p:nvSpPr>
            <p:spPr bwMode="auto">
              <a:xfrm>
                <a:off x="53070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40"/>
              <p:cNvSpPr>
                <a:spLocks noChangeArrowheads="1"/>
              </p:cNvSpPr>
              <p:nvPr/>
            </p:nvSpPr>
            <p:spPr bwMode="auto">
              <a:xfrm>
                <a:off x="56959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41"/>
              <p:cNvSpPr>
                <a:spLocks noChangeArrowheads="1"/>
              </p:cNvSpPr>
              <p:nvPr/>
            </p:nvSpPr>
            <p:spPr bwMode="auto">
              <a:xfrm>
                <a:off x="60848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42"/>
              <p:cNvSpPr>
                <a:spLocks noChangeArrowheads="1"/>
              </p:cNvSpPr>
              <p:nvPr/>
            </p:nvSpPr>
            <p:spPr bwMode="auto">
              <a:xfrm>
                <a:off x="64738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43"/>
              <p:cNvSpPr>
                <a:spLocks noChangeArrowheads="1"/>
              </p:cNvSpPr>
              <p:nvPr/>
            </p:nvSpPr>
            <p:spPr bwMode="auto">
              <a:xfrm>
                <a:off x="686276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44"/>
              <p:cNvSpPr>
                <a:spLocks noChangeArrowheads="1"/>
              </p:cNvSpPr>
              <p:nvPr/>
            </p:nvSpPr>
            <p:spPr bwMode="auto">
              <a:xfrm>
                <a:off x="72532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45"/>
              <p:cNvSpPr>
                <a:spLocks noChangeArrowheads="1"/>
              </p:cNvSpPr>
              <p:nvPr/>
            </p:nvSpPr>
            <p:spPr bwMode="auto">
              <a:xfrm>
                <a:off x="76422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46"/>
              <p:cNvSpPr>
                <a:spLocks noChangeArrowheads="1"/>
              </p:cNvSpPr>
              <p:nvPr/>
            </p:nvSpPr>
            <p:spPr bwMode="auto">
              <a:xfrm>
                <a:off x="80327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47"/>
              <p:cNvSpPr>
                <a:spLocks noChangeArrowheads="1"/>
              </p:cNvSpPr>
              <p:nvPr/>
            </p:nvSpPr>
            <p:spPr bwMode="auto">
              <a:xfrm>
                <a:off x="84216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48"/>
              <p:cNvSpPr>
                <a:spLocks noChangeArrowheads="1"/>
              </p:cNvSpPr>
              <p:nvPr/>
            </p:nvSpPr>
            <p:spPr bwMode="auto">
              <a:xfrm>
                <a:off x="8810625"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8" name="Group 307"/>
            <p:cNvGrpSpPr/>
            <p:nvPr userDrawn="1"/>
          </p:nvGrpSpPr>
          <p:grpSpPr>
            <a:xfrm>
              <a:off x="244475" y="3869883"/>
              <a:ext cx="8655050" cy="87312"/>
              <a:chOff x="244475" y="3893458"/>
              <a:chExt cx="8655050" cy="87312"/>
            </a:xfrm>
          </p:grpSpPr>
          <p:sp>
            <p:nvSpPr>
              <p:cNvPr id="216" name="Oval 355"/>
              <p:cNvSpPr>
                <a:spLocks noChangeArrowheads="1"/>
              </p:cNvSpPr>
              <p:nvPr/>
            </p:nvSpPr>
            <p:spPr bwMode="auto">
              <a:xfrm>
                <a:off x="2444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56"/>
              <p:cNvSpPr>
                <a:spLocks noChangeArrowheads="1"/>
              </p:cNvSpPr>
              <p:nvPr/>
            </p:nvSpPr>
            <p:spPr bwMode="auto">
              <a:xfrm>
                <a:off x="6334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57"/>
              <p:cNvSpPr>
                <a:spLocks noChangeArrowheads="1"/>
              </p:cNvSpPr>
              <p:nvPr/>
            </p:nvSpPr>
            <p:spPr bwMode="auto">
              <a:xfrm>
                <a:off x="10239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58"/>
              <p:cNvSpPr>
                <a:spLocks noChangeArrowheads="1"/>
              </p:cNvSpPr>
              <p:nvPr/>
            </p:nvSpPr>
            <p:spPr bwMode="auto">
              <a:xfrm>
                <a:off x="14128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59"/>
              <p:cNvSpPr>
                <a:spLocks noChangeArrowheads="1"/>
              </p:cNvSpPr>
              <p:nvPr/>
            </p:nvSpPr>
            <p:spPr bwMode="auto">
              <a:xfrm>
                <a:off x="180181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60"/>
              <p:cNvSpPr>
                <a:spLocks noChangeArrowheads="1"/>
              </p:cNvSpPr>
              <p:nvPr/>
            </p:nvSpPr>
            <p:spPr bwMode="auto">
              <a:xfrm>
                <a:off x="21923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61"/>
              <p:cNvSpPr>
                <a:spLocks noChangeArrowheads="1"/>
              </p:cNvSpPr>
              <p:nvPr/>
            </p:nvSpPr>
            <p:spPr bwMode="auto">
              <a:xfrm>
                <a:off x="25812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62"/>
              <p:cNvSpPr>
                <a:spLocks noChangeArrowheads="1"/>
              </p:cNvSpPr>
              <p:nvPr/>
            </p:nvSpPr>
            <p:spPr bwMode="auto">
              <a:xfrm>
                <a:off x="29702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63"/>
              <p:cNvSpPr>
                <a:spLocks noChangeArrowheads="1"/>
              </p:cNvSpPr>
              <p:nvPr/>
            </p:nvSpPr>
            <p:spPr bwMode="auto">
              <a:xfrm>
                <a:off x="33591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64"/>
              <p:cNvSpPr>
                <a:spLocks noChangeArrowheads="1"/>
              </p:cNvSpPr>
              <p:nvPr/>
            </p:nvSpPr>
            <p:spPr bwMode="auto">
              <a:xfrm>
                <a:off x="3748088"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65"/>
              <p:cNvSpPr>
                <a:spLocks noChangeArrowheads="1"/>
              </p:cNvSpPr>
              <p:nvPr/>
            </p:nvSpPr>
            <p:spPr bwMode="auto">
              <a:xfrm>
                <a:off x="41386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66"/>
              <p:cNvSpPr>
                <a:spLocks noChangeArrowheads="1"/>
              </p:cNvSpPr>
              <p:nvPr/>
            </p:nvSpPr>
            <p:spPr bwMode="auto">
              <a:xfrm>
                <a:off x="45275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67"/>
              <p:cNvSpPr>
                <a:spLocks noChangeArrowheads="1"/>
              </p:cNvSpPr>
              <p:nvPr/>
            </p:nvSpPr>
            <p:spPr bwMode="auto">
              <a:xfrm>
                <a:off x="49180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68"/>
              <p:cNvSpPr>
                <a:spLocks noChangeArrowheads="1"/>
              </p:cNvSpPr>
              <p:nvPr/>
            </p:nvSpPr>
            <p:spPr bwMode="auto">
              <a:xfrm>
                <a:off x="53070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69"/>
              <p:cNvSpPr>
                <a:spLocks noChangeArrowheads="1"/>
              </p:cNvSpPr>
              <p:nvPr/>
            </p:nvSpPr>
            <p:spPr bwMode="auto">
              <a:xfrm>
                <a:off x="56959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70"/>
              <p:cNvSpPr>
                <a:spLocks noChangeArrowheads="1"/>
              </p:cNvSpPr>
              <p:nvPr/>
            </p:nvSpPr>
            <p:spPr bwMode="auto">
              <a:xfrm>
                <a:off x="60848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71"/>
              <p:cNvSpPr>
                <a:spLocks noChangeArrowheads="1"/>
              </p:cNvSpPr>
              <p:nvPr/>
            </p:nvSpPr>
            <p:spPr bwMode="auto">
              <a:xfrm>
                <a:off x="64738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372"/>
              <p:cNvSpPr>
                <a:spLocks noChangeArrowheads="1"/>
              </p:cNvSpPr>
              <p:nvPr/>
            </p:nvSpPr>
            <p:spPr bwMode="auto">
              <a:xfrm>
                <a:off x="686276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373"/>
              <p:cNvSpPr>
                <a:spLocks noChangeArrowheads="1"/>
              </p:cNvSpPr>
              <p:nvPr/>
            </p:nvSpPr>
            <p:spPr bwMode="auto">
              <a:xfrm>
                <a:off x="72532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374"/>
              <p:cNvSpPr>
                <a:spLocks noChangeArrowheads="1"/>
              </p:cNvSpPr>
              <p:nvPr/>
            </p:nvSpPr>
            <p:spPr bwMode="auto">
              <a:xfrm>
                <a:off x="76422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375"/>
              <p:cNvSpPr>
                <a:spLocks noChangeArrowheads="1"/>
              </p:cNvSpPr>
              <p:nvPr/>
            </p:nvSpPr>
            <p:spPr bwMode="auto">
              <a:xfrm>
                <a:off x="80327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376"/>
              <p:cNvSpPr>
                <a:spLocks noChangeArrowheads="1"/>
              </p:cNvSpPr>
              <p:nvPr/>
            </p:nvSpPr>
            <p:spPr bwMode="auto">
              <a:xfrm>
                <a:off x="84216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377"/>
              <p:cNvSpPr>
                <a:spLocks noChangeArrowheads="1"/>
              </p:cNvSpPr>
              <p:nvPr/>
            </p:nvSpPr>
            <p:spPr bwMode="auto">
              <a:xfrm>
                <a:off x="8810625"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244475" y="4253202"/>
              <a:ext cx="8655050" cy="87312"/>
              <a:chOff x="244475" y="4279221"/>
              <a:chExt cx="8655050" cy="87312"/>
            </a:xfrm>
          </p:grpSpPr>
          <p:sp>
            <p:nvSpPr>
              <p:cNvPr id="239" name="Oval 384"/>
              <p:cNvSpPr>
                <a:spLocks noChangeArrowheads="1"/>
              </p:cNvSpPr>
              <p:nvPr/>
            </p:nvSpPr>
            <p:spPr bwMode="auto">
              <a:xfrm>
                <a:off x="2444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Oval 385"/>
              <p:cNvSpPr>
                <a:spLocks noChangeArrowheads="1"/>
              </p:cNvSpPr>
              <p:nvPr/>
            </p:nvSpPr>
            <p:spPr bwMode="auto">
              <a:xfrm>
                <a:off x="6334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386"/>
              <p:cNvSpPr>
                <a:spLocks noChangeArrowheads="1"/>
              </p:cNvSpPr>
              <p:nvPr/>
            </p:nvSpPr>
            <p:spPr bwMode="auto">
              <a:xfrm>
                <a:off x="10239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387"/>
              <p:cNvSpPr>
                <a:spLocks noChangeArrowheads="1"/>
              </p:cNvSpPr>
              <p:nvPr/>
            </p:nvSpPr>
            <p:spPr bwMode="auto">
              <a:xfrm>
                <a:off x="14319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388"/>
              <p:cNvSpPr>
                <a:spLocks noChangeArrowheads="1"/>
              </p:cNvSpPr>
              <p:nvPr/>
            </p:nvSpPr>
            <p:spPr bwMode="auto">
              <a:xfrm>
                <a:off x="180181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389"/>
              <p:cNvSpPr>
                <a:spLocks noChangeArrowheads="1"/>
              </p:cNvSpPr>
              <p:nvPr/>
            </p:nvSpPr>
            <p:spPr bwMode="auto">
              <a:xfrm>
                <a:off x="21923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390"/>
              <p:cNvSpPr>
                <a:spLocks noChangeArrowheads="1"/>
              </p:cNvSpPr>
              <p:nvPr/>
            </p:nvSpPr>
            <p:spPr bwMode="auto">
              <a:xfrm>
                <a:off x="25812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391"/>
              <p:cNvSpPr>
                <a:spLocks noChangeArrowheads="1"/>
              </p:cNvSpPr>
              <p:nvPr/>
            </p:nvSpPr>
            <p:spPr bwMode="auto">
              <a:xfrm>
                <a:off x="29702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392"/>
              <p:cNvSpPr>
                <a:spLocks noChangeArrowheads="1"/>
              </p:cNvSpPr>
              <p:nvPr/>
            </p:nvSpPr>
            <p:spPr bwMode="auto">
              <a:xfrm>
                <a:off x="33591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393"/>
              <p:cNvSpPr>
                <a:spLocks noChangeArrowheads="1"/>
              </p:cNvSpPr>
              <p:nvPr/>
            </p:nvSpPr>
            <p:spPr bwMode="auto">
              <a:xfrm>
                <a:off x="3748088"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Oval 394"/>
              <p:cNvSpPr>
                <a:spLocks noChangeArrowheads="1"/>
              </p:cNvSpPr>
              <p:nvPr/>
            </p:nvSpPr>
            <p:spPr bwMode="auto">
              <a:xfrm>
                <a:off x="415766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Oval 395"/>
              <p:cNvSpPr>
                <a:spLocks noChangeArrowheads="1"/>
              </p:cNvSpPr>
              <p:nvPr/>
            </p:nvSpPr>
            <p:spPr bwMode="auto">
              <a:xfrm>
                <a:off x="45275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Oval 396"/>
              <p:cNvSpPr>
                <a:spLocks noChangeArrowheads="1"/>
              </p:cNvSpPr>
              <p:nvPr/>
            </p:nvSpPr>
            <p:spPr bwMode="auto">
              <a:xfrm>
                <a:off x="49180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Oval 397"/>
              <p:cNvSpPr>
                <a:spLocks noChangeArrowheads="1"/>
              </p:cNvSpPr>
              <p:nvPr/>
            </p:nvSpPr>
            <p:spPr bwMode="auto">
              <a:xfrm>
                <a:off x="53070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Oval 398"/>
              <p:cNvSpPr>
                <a:spLocks noChangeArrowheads="1"/>
              </p:cNvSpPr>
              <p:nvPr/>
            </p:nvSpPr>
            <p:spPr bwMode="auto">
              <a:xfrm>
                <a:off x="56959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Oval 399"/>
              <p:cNvSpPr>
                <a:spLocks noChangeArrowheads="1"/>
              </p:cNvSpPr>
              <p:nvPr/>
            </p:nvSpPr>
            <p:spPr bwMode="auto">
              <a:xfrm>
                <a:off x="60848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Oval 400"/>
              <p:cNvSpPr>
                <a:spLocks noChangeArrowheads="1"/>
              </p:cNvSpPr>
              <p:nvPr/>
            </p:nvSpPr>
            <p:spPr bwMode="auto">
              <a:xfrm>
                <a:off x="64738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Oval 401"/>
              <p:cNvSpPr>
                <a:spLocks noChangeArrowheads="1"/>
              </p:cNvSpPr>
              <p:nvPr/>
            </p:nvSpPr>
            <p:spPr bwMode="auto">
              <a:xfrm>
                <a:off x="686276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Oval 402"/>
              <p:cNvSpPr>
                <a:spLocks noChangeArrowheads="1"/>
              </p:cNvSpPr>
              <p:nvPr/>
            </p:nvSpPr>
            <p:spPr bwMode="auto">
              <a:xfrm>
                <a:off x="72532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Oval 403"/>
              <p:cNvSpPr>
                <a:spLocks noChangeArrowheads="1"/>
              </p:cNvSpPr>
              <p:nvPr/>
            </p:nvSpPr>
            <p:spPr bwMode="auto">
              <a:xfrm>
                <a:off x="76422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Oval 404"/>
              <p:cNvSpPr>
                <a:spLocks noChangeArrowheads="1"/>
              </p:cNvSpPr>
              <p:nvPr/>
            </p:nvSpPr>
            <p:spPr bwMode="auto">
              <a:xfrm>
                <a:off x="80327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Oval 405"/>
              <p:cNvSpPr>
                <a:spLocks noChangeArrowheads="1"/>
              </p:cNvSpPr>
              <p:nvPr/>
            </p:nvSpPr>
            <p:spPr bwMode="auto">
              <a:xfrm>
                <a:off x="84216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Oval 406"/>
              <p:cNvSpPr>
                <a:spLocks noChangeArrowheads="1"/>
              </p:cNvSpPr>
              <p:nvPr/>
            </p:nvSpPr>
            <p:spPr bwMode="auto">
              <a:xfrm>
                <a:off x="8810625"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userDrawn="1"/>
          </p:nvGrpSpPr>
          <p:grpSpPr>
            <a:xfrm>
              <a:off x="244475" y="4636521"/>
              <a:ext cx="8655050" cy="87312"/>
              <a:chOff x="244475" y="4636521"/>
              <a:chExt cx="8655050" cy="87312"/>
            </a:xfrm>
          </p:grpSpPr>
          <p:sp>
            <p:nvSpPr>
              <p:cNvPr id="262" name="Oval 384"/>
              <p:cNvSpPr>
                <a:spLocks noChangeArrowheads="1"/>
              </p:cNvSpPr>
              <p:nvPr userDrawn="1"/>
            </p:nvSpPr>
            <p:spPr bwMode="auto">
              <a:xfrm>
                <a:off x="2444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Oval 385"/>
              <p:cNvSpPr>
                <a:spLocks noChangeArrowheads="1"/>
              </p:cNvSpPr>
              <p:nvPr userDrawn="1"/>
            </p:nvSpPr>
            <p:spPr bwMode="auto">
              <a:xfrm>
                <a:off x="6334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Oval 386"/>
              <p:cNvSpPr>
                <a:spLocks noChangeArrowheads="1"/>
              </p:cNvSpPr>
              <p:nvPr userDrawn="1"/>
            </p:nvSpPr>
            <p:spPr bwMode="auto">
              <a:xfrm>
                <a:off x="10239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Oval 387"/>
              <p:cNvSpPr>
                <a:spLocks noChangeArrowheads="1"/>
              </p:cNvSpPr>
              <p:nvPr userDrawn="1"/>
            </p:nvSpPr>
            <p:spPr bwMode="auto">
              <a:xfrm>
                <a:off x="14319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Oval 388"/>
              <p:cNvSpPr>
                <a:spLocks noChangeArrowheads="1"/>
              </p:cNvSpPr>
              <p:nvPr userDrawn="1"/>
            </p:nvSpPr>
            <p:spPr bwMode="auto">
              <a:xfrm>
                <a:off x="180181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Oval 389"/>
              <p:cNvSpPr>
                <a:spLocks noChangeArrowheads="1"/>
              </p:cNvSpPr>
              <p:nvPr userDrawn="1"/>
            </p:nvSpPr>
            <p:spPr bwMode="auto">
              <a:xfrm>
                <a:off x="21923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Oval 390"/>
              <p:cNvSpPr>
                <a:spLocks noChangeArrowheads="1"/>
              </p:cNvSpPr>
              <p:nvPr userDrawn="1"/>
            </p:nvSpPr>
            <p:spPr bwMode="auto">
              <a:xfrm>
                <a:off x="25812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Oval 391"/>
              <p:cNvSpPr>
                <a:spLocks noChangeArrowheads="1"/>
              </p:cNvSpPr>
              <p:nvPr userDrawn="1"/>
            </p:nvSpPr>
            <p:spPr bwMode="auto">
              <a:xfrm>
                <a:off x="29702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Oval 392"/>
              <p:cNvSpPr>
                <a:spLocks noChangeArrowheads="1"/>
              </p:cNvSpPr>
              <p:nvPr userDrawn="1"/>
            </p:nvSpPr>
            <p:spPr bwMode="auto">
              <a:xfrm>
                <a:off x="33591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Oval 393"/>
              <p:cNvSpPr>
                <a:spLocks noChangeArrowheads="1"/>
              </p:cNvSpPr>
              <p:nvPr userDrawn="1"/>
            </p:nvSpPr>
            <p:spPr bwMode="auto">
              <a:xfrm>
                <a:off x="3748088"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Oval 394"/>
              <p:cNvSpPr>
                <a:spLocks noChangeArrowheads="1"/>
              </p:cNvSpPr>
              <p:nvPr userDrawn="1"/>
            </p:nvSpPr>
            <p:spPr bwMode="auto">
              <a:xfrm>
                <a:off x="415766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Oval 395"/>
              <p:cNvSpPr>
                <a:spLocks noChangeArrowheads="1"/>
              </p:cNvSpPr>
              <p:nvPr userDrawn="1"/>
            </p:nvSpPr>
            <p:spPr bwMode="auto">
              <a:xfrm>
                <a:off x="45275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Oval 396"/>
              <p:cNvSpPr>
                <a:spLocks noChangeArrowheads="1"/>
              </p:cNvSpPr>
              <p:nvPr userDrawn="1"/>
            </p:nvSpPr>
            <p:spPr bwMode="auto">
              <a:xfrm>
                <a:off x="49180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Oval 397"/>
              <p:cNvSpPr>
                <a:spLocks noChangeArrowheads="1"/>
              </p:cNvSpPr>
              <p:nvPr userDrawn="1"/>
            </p:nvSpPr>
            <p:spPr bwMode="auto">
              <a:xfrm>
                <a:off x="53070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Oval 398"/>
              <p:cNvSpPr>
                <a:spLocks noChangeArrowheads="1"/>
              </p:cNvSpPr>
              <p:nvPr userDrawn="1"/>
            </p:nvSpPr>
            <p:spPr bwMode="auto">
              <a:xfrm>
                <a:off x="56959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Oval 399"/>
              <p:cNvSpPr>
                <a:spLocks noChangeArrowheads="1"/>
              </p:cNvSpPr>
              <p:nvPr userDrawn="1"/>
            </p:nvSpPr>
            <p:spPr bwMode="auto">
              <a:xfrm>
                <a:off x="60848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Oval 400"/>
              <p:cNvSpPr>
                <a:spLocks noChangeArrowheads="1"/>
              </p:cNvSpPr>
              <p:nvPr userDrawn="1"/>
            </p:nvSpPr>
            <p:spPr bwMode="auto">
              <a:xfrm>
                <a:off x="64738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Oval 401"/>
              <p:cNvSpPr>
                <a:spLocks noChangeArrowheads="1"/>
              </p:cNvSpPr>
              <p:nvPr userDrawn="1"/>
            </p:nvSpPr>
            <p:spPr bwMode="auto">
              <a:xfrm>
                <a:off x="686276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Oval 402"/>
              <p:cNvSpPr>
                <a:spLocks noChangeArrowheads="1"/>
              </p:cNvSpPr>
              <p:nvPr userDrawn="1"/>
            </p:nvSpPr>
            <p:spPr bwMode="auto">
              <a:xfrm>
                <a:off x="72532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Oval 403"/>
              <p:cNvSpPr>
                <a:spLocks noChangeArrowheads="1"/>
              </p:cNvSpPr>
              <p:nvPr userDrawn="1"/>
            </p:nvSpPr>
            <p:spPr bwMode="auto">
              <a:xfrm>
                <a:off x="76422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Oval 404"/>
              <p:cNvSpPr>
                <a:spLocks noChangeArrowheads="1"/>
              </p:cNvSpPr>
              <p:nvPr userDrawn="1"/>
            </p:nvSpPr>
            <p:spPr bwMode="auto">
              <a:xfrm>
                <a:off x="80327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Oval 405"/>
              <p:cNvSpPr>
                <a:spLocks noChangeArrowheads="1"/>
              </p:cNvSpPr>
              <p:nvPr userDrawn="1"/>
            </p:nvSpPr>
            <p:spPr bwMode="auto">
              <a:xfrm>
                <a:off x="84216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Oval 406"/>
              <p:cNvSpPr>
                <a:spLocks noChangeArrowheads="1"/>
              </p:cNvSpPr>
              <p:nvPr userDrawn="1"/>
            </p:nvSpPr>
            <p:spPr bwMode="auto">
              <a:xfrm>
                <a:off x="8810625"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7" name="Text Placeholder 9"/>
          <p:cNvSpPr>
            <a:spLocks noGrp="1"/>
          </p:cNvSpPr>
          <p:nvPr userDrawn="1">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a:t>Click to Edit Master Text Styles</a:t>
            </a:r>
          </a:p>
        </p:txBody>
      </p:sp>
    </p:spTree>
    <p:extLst>
      <p:ext uri="{BB962C8B-B14F-4D97-AF65-F5344CB8AC3E}">
        <p14:creationId xmlns:p14="http://schemas.microsoft.com/office/powerpoint/2010/main" val="2109888620"/>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gue photo">
    <p:spTree>
      <p:nvGrpSpPr>
        <p:cNvPr id="1" name=""/>
        <p:cNvGrpSpPr/>
        <p:nvPr/>
      </p:nvGrpSpPr>
      <p:grpSpPr>
        <a:xfrm>
          <a:off x="0" y="0"/>
          <a:ext cx="0" cy="0"/>
          <a:chOff x="0" y="0"/>
          <a:chExt cx="0" cy="0"/>
        </a:xfrm>
      </p:grpSpPr>
      <p:sp>
        <p:nvSpPr>
          <p:cNvPr id="9" name="Picture Placeholder 10"/>
          <p:cNvSpPr>
            <a:spLocks noGrp="1"/>
          </p:cNvSpPr>
          <p:nvPr>
            <p:ph type="pic" sz="quarter" idx="12"/>
          </p:nvPr>
        </p:nvSpPr>
        <p:spPr>
          <a:xfrm>
            <a:off x="0" y="0"/>
            <a:ext cx="9144000" cy="5143500"/>
          </a:xfrm>
        </p:spPr>
        <p:txBody>
          <a:bodyPr/>
          <a:lstStyle>
            <a:lvl1pPr marL="0" indent="0" algn="ctr">
              <a:buNone/>
              <a:defRPr sz="1400"/>
            </a:lvl1pPr>
          </a:lstStyle>
          <a:p>
            <a:r>
              <a:rPr lang="en-US"/>
              <a:t>Drag picture to placeholder or click icon to add</a:t>
            </a:r>
          </a:p>
        </p:txBody>
      </p:sp>
      <p:sp>
        <p:nvSpPr>
          <p:cNvPr id="8" name="Text Placeholder 9"/>
          <p:cNvSpPr>
            <a:spLocks noGrp="1"/>
          </p:cNvSpPr>
          <p:nvPr>
            <p:ph type="body" sz="quarter" idx="10" hasCustomPrompt="1"/>
          </p:nvPr>
        </p:nvSpPr>
        <p:spPr bwMode="gray">
          <a:xfrm>
            <a:off x="0" y="2225502"/>
            <a:ext cx="9144000" cy="692497"/>
          </a:xfrm>
          <a:solidFill>
            <a:schemeClr val="accent1">
              <a:alpha val="90000"/>
            </a:schemeClr>
          </a:solidFill>
        </p:spPr>
        <p:txBody>
          <a:bodyPr wrap="square" lIns="182880" tIns="182880" rIns="182880" bIns="182880" anchor="ctr" anchorCtr="0">
            <a:spAutoFit/>
          </a:bodyPr>
          <a:lstStyle>
            <a:lvl1pPr marL="0" indent="0" algn="ctr">
              <a:lnSpc>
                <a:spcPct val="85000"/>
              </a:lnSpc>
              <a:spcBef>
                <a:spcPts val="200"/>
              </a:spcBef>
              <a:spcAft>
                <a:spcPts val="200"/>
              </a:spcAft>
              <a:buFont typeface="Arial" panose="020B0604020202020204" pitchFamily="34" charset="0"/>
              <a:buChar char="​"/>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p:txBody>
      </p:sp>
    </p:spTree>
    <p:extLst>
      <p:ext uri="{BB962C8B-B14F-4D97-AF65-F5344CB8AC3E}">
        <p14:creationId xmlns:p14="http://schemas.microsoft.com/office/powerpoint/2010/main" val="151075902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ernate Title Slide 2">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257961"/>
            <a:ext cx="9144000" cy="4398556"/>
          </a:xfrm>
        </p:spPr>
        <p:txBody>
          <a:bodyPr/>
          <a:lstStyle>
            <a:lvl1pPr marL="0" indent="0" algn="ctr">
              <a:buNone/>
              <a:defRPr sz="1400"/>
            </a:lvl1pPr>
          </a:lstStyle>
          <a:p>
            <a:r>
              <a:rPr lang="en-US"/>
              <a:t>Drag picture to placeholder or click icon to add</a:t>
            </a:r>
          </a:p>
        </p:txBody>
      </p:sp>
      <p:sp>
        <p:nvSpPr>
          <p:cNvPr id="3" name="Text Placeholder 2"/>
          <p:cNvSpPr>
            <a:spLocks noGrp="1"/>
          </p:cNvSpPr>
          <p:nvPr>
            <p:ph type="body" sz="quarter" idx="11"/>
          </p:nvPr>
        </p:nvSpPr>
        <p:spPr>
          <a:xfrm>
            <a:off x="0" y="3715529"/>
            <a:ext cx="4564063" cy="400110"/>
          </a:xfrm>
          <a:solidFill>
            <a:srgbClr val="000000">
              <a:alpha val="70000"/>
            </a:srgbClr>
          </a:solidFill>
          <a:ln w="9525">
            <a:noFill/>
            <a:miter lim="800000"/>
            <a:headEnd/>
            <a:tailEnd/>
          </a:ln>
          <a:effectLst/>
        </p:spPr>
        <p:txBody>
          <a:bodyPr wrap="square" lIns="548640" tIns="91440" bIns="91440" rtlCol="0" anchor="t" anchorCtr="0">
            <a:prstTxWarp prst="textNoShape">
              <a:avLst/>
            </a:prstTxWarp>
            <a:spAutoFit/>
          </a:bodyPr>
          <a:lstStyle>
            <a:lvl1pPr marL="0" indent="0">
              <a:buNone/>
              <a:defRPr lang="en-US" sz="1600" b="1" kern="0">
                <a:solidFill>
                  <a:schemeClr val="bg1"/>
                </a:solidFill>
              </a:defRPr>
            </a:lvl1pPr>
          </a:lstStyle>
          <a:p>
            <a:pPr marL="0" lvl="0">
              <a:lnSpc>
                <a:spcPct val="85000"/>
              </a:lnSpc>
            </a:pPr>
            <a:r>
              <a:rPr lang="en-US"/>
              <a:t>Click to edit Master text styles</a:t>
            </a:r>
          </a:p>
        </p:txBody>
      </p:sp>
      <p:sp>
        <p:nvSpPr>
          <p:cNvPr id="5" name="Footer Placeholder 1"/>
          <p:cNvSpPr txBox="1">
            <a:spLocks/>
          </p:cNvSpPr>
          <p:nvPr userDrawn="1"/>
        </p:nvSpPr>
        <p:spPr>
          <a:xfrm>
            <a:off x="457201" y="4857864"/>
            <a:ext cx="928914" cy="107722"/>
          </a:xfrm>
          <a:prstGeom prst="rect">
            <a:avLst/>
          </a:prstGeom>
        </p:spPr>
        <p:txBody>
          <a:bodyPr vert="horz" wrap="square" lIns="0" tIns="0" rIns="0" bIns="0" rtlCol="0" anchor="ctr">
            <a:spAutoFit/>
          </a:bodyPr>
          <a:lstStyle>
            <a:defPPr>
              <a:defRPr lang="en-US"/>
            </a:defPPr>
            <a:lvl1pPr marL="0" algn="l" defTabSz="914400" rtl="0" eaLnBrk="1" latinLnBrk="0" hangingPunct="1">
              <a:defRPr sz="70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 2015 Teradata</a:t>
            </a:r>
          </a:p>
        </p:txBody>
      </p:sp>
      <p:sp>
        <p:nvSpPr>
          <p:cNvPr id="1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9" name="Text Placeholder 9"/>
          <p:cNvSpPr>
            <a:spLocks noGrp="1"/>
          </p:cNvSpPr>
          <p:nvPr>
            <p:ph type="body" sz="quarter" idx="10" hasCustomPrompt="1"/>
          </p:nvPr>
        </p:nvSpPr>
        <p:spPr bwMode="gray">
          <a:xfrm>
            <a:off x="0" y="2523556"/>
            <a:ext cx="5847397" cy="996427"/>
          </a:xfrm>
          <a:solidFill>
            <a:schemeClr val="accent1">
              <a:alpha val="90000"/>
            </a:schemeClr>
          </a:solidFill>
        </p:spPr>
        <p:txBody>
          <a:bodyPr wrap="square" lIns="548640" tIns="320040" rIns="182880" bIns="320040" anchor="b" anchorCtr="0">
            <a:sp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6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p:txBody>
      </p:sp>
    </p:spTree>
    <p:extLst>
      <p:ext uri="{BB962C8B-B14F-4D97-AF65-F5344CB8AC3E}">
        <p14:creationId xmlns:p14="http://schemas.microsoft.com/office/powerpoint/2010/main" val="2293384641"/>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9" name="TextBox 8"/>
          <p:cNvSpPr txBox="1"/>
          <p:nvPr userDrawn="1"/>
        </p:nvSpPr>
        <p:spPr>
          <a:xfrm>
            <a:off x="171052" y="4931654"/>
            <a:ext cx="115416" cy="107722"/>
          </a:xfrm>
          <a:prstGeom prst="rect">
            <a:avLst/>
          </a:prstGeom>
          <a:noFill/>
        </p:spPr>
        <p:txBody>
          <a:bodyPr wrap="none" lIns="0" tIns="0" rIns="0" bIns="0" rtlCol="0">
            <a:spAutoFit/>
          </a:bodyPr>
          <a:lstStyle/>
          <a:p>
            <a:pPr algn="r"/>
            <a:fld id="{0C8E8817-043E-4BA1-A90E-6FB9FA409362}" type="slidenum">
              <a:rPr lang="en-US" sz="700" smtClean="0">
                <a:solidFill>
                  <a:schemeClr val="bg2">
                    <a:lumMod val="75000"/>
                  </a:schemeClr>
                </a:solidFill>
              </a:rPr>
              <a:pPr algn="r"/>
              <a:t>‹#›</a:t>
            </a:fld>
            <a:endParaRPr lang="en-US" sz="700">
              <a:solidFill>
                <a:schemeClr val="bg2">
                  <a:lumMod val="75000"/>
                </a:schemeClr>
              </a:solidFill>
            </a:endParaRPr>
          </a:p>
        </p:txBody>
      </p:sp>
      <p:sp>
        <p:nvSpPr>
          <p:cNvPr id="10" name="TextBox 9"/>
          <p:cNvSpPr txBox="1"/>
          <p:nvPr userDrawn="1"/>
        </p:nvSpPr>
        <p:spPr>
          <a:xfrm>
            <a:off x="153247" y="4918131"/>
            <a:ext cx="133221"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a:solidFill>
                <a:schemeClr val="bg2">
                  <a:lumMod val="50000"/>
                </a:schemeClr>
              </a:solidFill>
            </a:endParaRPr>
          </a:p>
        </p:txBody>
      </p:sp>
      <p:sp>
        <p:nvSpPr>
          <p:cNvPr id="3" name="Date Placeholder 2"/>
          <p:cNvSpPr>
            <a:spLocks noGrp="1"/>
          </p:cNvSpPr>
          <p:nvPr>
            <p:ph type="dt" sz="half" idx="10"/>
          </p:nvPr>
        </p:nvSpPr>
        <p:spPr/>
        <p:txBody>
          <a:bodyPr/>
          <a:lstStyle/>
          <a:p>
            <a:r>
              <a:rPr lang="en-US"/>
              <a:t>© 2017 Teradata</a:t>
            </a:r>
          </a:p>
        </p:txBody>
      </p:sp>
      <p:sp>
        <p:nvSpPr>
          <p:cNvPr id="4" name="Footer Placeholder 3"/>
          <p:cNvSpPr>
            <a:spLocks noGrp="1"/>
          </p:cNvSpPr>
          <p:nvPr>
            <p:ph type="ftr" sz="quarter" idx="11"/>
          </p:nvPr>
        </p:nvSpPr>
        <p:spPr/>
        <p:txBody>
          <a:bodyPr/>
          <a:lstStyle/>
          <a:p>
            <a:endParaRPr lang="en-US"/>
          </a:p>
        </p:txBody>
      </p:sp>
      <p:grpSp>
        <p:nvGrpSpPr>
          <p:cNvPr id="11" name="Group 4"/>
          <p:cNvGrpSpPr>
            <a:grpSpLocks noChangeAspect="1"/>
          </p:cNvGrpSpPr>
          <p:nvPr userDrawn="1"/>
        </p:nvGrpSpPr>
        <p:grpSpPr bwMode="gray">
          <a:xfrm>
            <a:off x="2742406" y="2158207"/>
            <a:ext cx="3659188" cy="827087"/>
            <a:chOff x="1728" y="1805"/>
            <a:chExt cx="2305" cy="521"/>
          </a:xfrm>
          <a:solidFill>
            <a:schemeClr val="accent1"/>
          </a:solidFill>
        </p:grpSpPr>
        <p:sp>
          <p:nvSpPr>
            <p:cNvPr id="12" name="Freeform 11"/>
            <p:cNvSpPr>
              <a:spLocks noEditPoints="1"/>
            </p:cNvSpPr>
            <p:nvPr userDrawn="1"/>
          </p:nvSpPr>
          <p:spPr bwMode="gray">
            <a:xfrm>
              <a:off x="1728" y="1805"/>
              <a:ext cx="2231" cy="521"/>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EditPoints="1"/>
            </p:cNvSpPr>
            <p:nvPr userDrawn="1"/>
          </p:nvSpPr>
          <p:spPr bwMode="gray">
            <a:xfrm>
              <a:off x="3974" y="2210"/>
              <a:ext cx="59" cy="5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5679342"/>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_End Slide">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a:xfrm>
            <a:off x="457201" y="4855464"/>
            <a:ext cx="928914" cy="107722"/>
          </a:xfrm>
          <a:prstGeom prst="rect">
            <a:avLst/>
          </a:prstGeom>
        </p:spPr>
        <p:txBody>
          <a:bodyPr/>
          <a:lstStyle/>
          <a:p>
            <a:r>
              <a:rPr lang="en-US">
                <a:solidFill>
                  <a:srgbClr val="3C3C3B"/>
                </a:solidFill>
              </a:rPr>
              <a:t>© 2015 Teradata</a:t>
            </a:r>
          </a:p>
        </p:txBody>
      </p:sp>
      <p:sp>
        <p:nvSpPr>
          <p:cNvPr id="9" name="TextBox 8"/>
          <p:cNvSpPr txBox="1"/>
          <p:nvPr userDrawn="1"/>
        </p:nvSpPr>
        <p:spPr>
          <a:xfrm>
            <a:off x="171052" y="4837176"/>
            <a:ext cx="115416" cy="107722"/>
          </a:xfrm>
          <a:prstGeom prst="rect">
            <a:avLst/>
          </a:prstGeom>
          <a:noFill/>
        </p:spPr>
        <p:txBody>
          <a:bodyPr wrap="none" lIns="0" tIns="0" rIns="0" bIns="0" rtlCol="0">
            <a:spAutoFit/>
          </a:bodyPr>
          <a:lstStyle/>
          <a:p>
            <a:pPr algn="r"/>
            <a:fld id="{0C8E8817-043E-4BA1-A90E-6FB9FA409362}" type="slidenum">
              <a:rPr lang="en-US" sz="700" smtClean="0">
                <a:solidFill>
                  <a:srgbClr val="D8D8D8">
                    <a:lumMod val="75000"/>
                  </a:srgbClr>
                </a:solidFill>
              </a:rPr>
              <a:pPr algn="r"/>
              <a:t>‹#›</a:t>
            </a:fld>
            <a:endParaRPr lang="en-US" sz="700">
              <a:solidFill>
                <a:srgbClr val="D8D8D8">
                  <a:lumMod val="75000"/>
                </a:srgbClr>
              </a:solidFill>
            </a:endParaRPr>
          </a:p>
        </p:txBody>
      </p:sp>
      <p:sp>
        <p:nvSpPr>
          <p:cNvPr id="8" name="Text Placeholder 15"/>
          <p:cNvSpPr>
            <a:spLocks noGrp="1"/>
          </p:cNvSpPr>
          <p:nvPr>
            <p:ph type="body" sz="quarter" idx="15" hasCustomPrompt="1"/>
          </p:nvPr>
        </p:nvSpPr>
        <p:spPr bwMode="gray">
          <a:xfrm>
            <a:off x="3297994" y="4855464"/>
            <a:ext cx="2548012" cy="106186"/>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a:t>#Insert Hashtag</a:t>
            </a:r>
          </a:p>
        </p:txBody>
      </p:sp>
      <p:sp>
        <p:nvSpPr>
          <p:cNvPr id="10" name="TextBox 9"/>
          <p:cNvSpPr txBox="1"/>
          <p:nvPr userDrawn="1"/>
        </p:nvSpPr>
        <p:spPr>
          <a:xfrm>
            <a:off x="153254" y="4837176"/>
            <a:ext cx="133221"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rgbClr val="D8D8D8">
                    <a:lumMod val="50000"/>
                  </a:srgbClr>
                </a:solidFill>
              </a:rPr>
              <a:pPr algn="r"/>
              <a:t>‹#›</a:t>
            </a:fld>
            <a:endParaRPr lang="en-US" sz="850">
              <a:solidFill>
                <a:srgbClr val="D8D8D8">
                  <a:lumMod val="50000"/>
                </a:srgbClr>
              </a:solidFill>
            </a:endParaRPr>
          </a:p>
        </p:txBody>
      </p:sp>
      <p:pic>
        <p:nvPicPr>
          <p:cNvPr id="14" name="Picture 13" descr="14TDPRD223_Think_Big_Logo_F2.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41528" y="895350"/>
            <a:ext cx="3459272" cy="3403658"/>
          </a:xfrm>
          <a:prstGeom prst="rect">
            <a:avLst/>
          </a:prstGeom>
        </p:spPr>
      </p:pic>
    </p:spTree>
    <p:extLst>
      <p:ext uri="{BB962C8B-B14F-4D97-AF65-F5344CB8AC3E}">
        <p14:creationId xmlns:p14="http://schemas.microsoft.com/office/powerpoint/2010/main" val="228515364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Table Contents">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800600" y="1158875"/>
            <a:ext cx="3886200" cy="3397250"/>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p:cNvSpPr>
            <a:spLocks noGrp="1"/>
          </p:cNvSpPr>
          <p:nvPr>
            <p:ph type="title" hasCustomPrompt="1"/>
          </p:nvPr>
        </p:nvSpPr>
        <p:spPr bwMode="gray">
          <a:xfrm>
            <a:off x="4800600" y="198882"/>
            <a:ext cx="3886200" cy="669481"/>
          </a:xfrm>
          <a:prstGeom prst="rect">
            <a:avLst/>
          </a:prstGeom>
        </p:spPr>
        <p:txBody>
          <a:bodyPr/>
          <a:lstStyle>
            <a:lvl1pPr>
              <a:defRPr/>
            </a:lvl1pPr>
          </a:lstStyle>
          <a:p>
            <a:r>
              <a:rPr lang="en-US"/>
              <a:t>Click to Edit Master </a:t>
            </a:r>
            <a:br>
              <a:rPr lang="en-US"/>
            </a:br>
            <a:r>
              <a:rPr lang="en-US"/>
              <a:t>Title Style</a:t>
            </a:r>
          </a:p>
        </p:txBody>
      </p:sp>
      <p:sp>
        <p:nvSpPr>
          <p:cNvPr id="6" name="Rectangle 5"/>
          <p:cNvSpPr/>
          <p:nvPr userDrawn="1"/>
        </p:nvSpPr>
        <p:spPr>
          <a:xfrm>
            <a:off x="99060" y="4892040"/>
            <a:ext cx="236220" cy="177165"/>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5" name="Picture Placeholder 4"/>
          <p:cNvSpPr>
            <a:spLocks noGrp="1"/>
          </p:cNvSpPr>
          <p:nvPr>
            <p:ph type="pic" sz="quarter" idx="13"/>
          </p:nvPr>
        </p:nvSpPr>
        <p:spPr>
          <a:xfrm>
            <a:off x="0" y="0"/>
            <a:ext cx="4343400" cy="5143500"/>
          </a:xfrm>
        </p:spPr>
        <p:txBody>
          <a:bodyPr anchor="t">
            <a:normAutofit/>
          </a:bodyPr>
          <a:lstStyle>
            <a:lvl1pPr marL="0" indent="0" algn="ctr">
              <a:buFontTx/>
              <a:buNone/>
              <a:defRPr sz="1400"/>
            </a:lvl1pPr>
          </a:lstStyle>
          <a:p>
            <a:r>
              <a:rPr lang="en-US"/>
              <a:t>Drag picture to placeholder or click icon to add</a:t>
            </a:r>
          </a:p>
        </p:txBody>
      </p:sp>
      <p:sp>
        <p:nvSpPr>
          <p:cNvPr id="2" name="Date Placeholder 1"/>
          <p:cNvSpPr>
            <a:spLocks noGrp="1"/>
          </p:cNvSpPr>
          <p:nvPr>
            <p:ph type="dt" sz="half" idx="14"/>
          </p:nvPr>
        </p:nvSpPr>
        <p:spPr/>
        <p:txBody>
          <a:bodyPr/>
          <a:lstStyle/>
          <a:p>
            <a:r>
              <a:rPr lang="en-US"/>
              <a:t>© 2017 Teradata</a:t>
            </a:r>
          </a:p>
        </p:txBody>
      </p:sp>
      <p:sp>
        <p:nvSpPr>
          <p:cNvPr id="4" name="Footer Placeholder 3"/>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3387318716"/>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893928"/>
            <a:ext cx="8229600" cy="3662198"/>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p:cNvSpPr>
            <a:spLocks noGrp="1"/>
          </p:cNvSpPr>
          <p:nvPr>
            <p:ph type="title" hasCustomPrompt="1"/>
          </p:nvPr>
        </p:nvSpPr>
        <p:spPr bwMode="gray">
          <a:xfrm>
            <a:off x="457200" y="161925"/>
            <a:ext cx="8229600" cy="568230"/>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0"/>
          </p:nvPr>
        </p:nvSpPr>
        <p:spPr/>
        <p:txBody>
          <a:bodyPr/>
          <a:lstStyle/>
          <a:p>
            <a:r>
              <a:rPr lang="en-US"/>
              <a:t>© 2017 Teradata</a:t>
            </a:r>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28525797"/>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Image">
    <p:spTree>
      <p:nvGrpSpPr>
        <p:cNvPr id="1" name=""/>
        <p:cNvGrpSpPr/>
        <p:nvPr/>
      </p:nvGrpSpPr>
      <p:grpSpPr>
        <a:xfrm>
          <a:off x="0" y="0"/>
          <a:ext cx="0" cy="0"/>
          <a:chOff x="0" y="0"/>
          <a:chExt cx="0" cy="0"/>
        </a:xfrm>
      </p:grpSpPr>
      <p:sp>
        <p:nvSpPr>
          <p:cNvPr id="4" name="Picture Placeholder 3"/>
          <p:cNvSpPr>
            <a:spLocks noGrp="1"/>
          </p:cNvSpPr>
          <p:nvPr>
            <p:ph type="pic" sz="quarter" idx="16"/>
          </p:nvPr>
        </p:nvSpPr>
        <p:spPr>
          <a:xfrm>
            <a:off x="4800600" y="1150938"/>
            <a:ext cx="3886200" cy="3248664"/>
          </a:xfrm>
        </p:spPr>
        <p:txBody>
          <a:bodyPr/>
          <a:lstStyle/>
          <a:p>
            <a:r>
              <a:rPr lang="en-US"/>
              <a:t>Drag picture to placeholder or click icon to add</a:t>
            </a:r>
          </a:p>
        </p:txBody>
      </p:sp>
      <p:sp>
        <p:nvSpPr>
          <p:cNvPr id="3" name="Content Placeholder 2"/>
          <p:cNvSpPr>
            <a:spLocks noGrp="1"/>
          </p:cNvSpPr>
          <p:nvPr>
            <p:ph idx="1"/>
          </p:nvPr>
        </p:nvSpPr>
        <p:spPr bwMode="gray">
          <a:xfrm>
            <a:off x="457200" y="962167"/>
            <a:ext cx="3886200" cy="3593959"/>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6"/>
          <p:cNvSpPr>
            <a:spLocks noGrp="1"/>
          </p:cNvSpPr>
          <p:nvPr>
            <p:ph type="title" hasCustomPrompt="1"/>
          </p:nvPr>
        </p:nvSpPr>
        <p:spPr bwMode="gray">
          <a:xfrm>
            <a:off x="457200" y="129812"/>
            <a:ext cx="8229600" cy="586695"/>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7"/>
          </p:nvPr>
        </p:nvSpPr>
        <p:spPr/>
        <p:txBody>
          <a:bodyPr/>
          <a:lstStyle/>
          <a:p>
            <a:r>
              <a:rPr lang="en-US"/>
              <a:t>© 2017 Teradata</a:t>
            </a:r>
          </a:p>
        </p:txBody>
      </p:sp>
      <p:sp>
        <p:nvSpPr>
          <p:cNvPr id="5" name="Footer Placeholder 4"/>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1332196183"/>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Content Placeholder 4"/>
          <p:cNvSpPr>
            <a:spLocks noGrp="1"/>
          </p:cNvSpPr>
          <p:nvPr>
            <p:ph sz="quarter" idx="17"/>
          </p:nvPr>
        </p:nvSpPr>
        <p:spPr>
          <a:xfrm>
            <a:off x="4800600" y="1044053"/>
            <a:ext cx="3886200" cy="351207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idx="1"/>
          </p:nvPr>
        </p:nvSpPr>
        <p:spPr bwMode="gray">
          <a:xfrm>
            <a:off x="457200" y="1044054"/>
            <a:ext cx="38862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6"/>
          <p:cNvSpPr>
            <a:spLocks noGrp="1"/>
          </p:cNvSpPr>
          <p:nvPr>
            <p:ph type="title" hasCustomPrompt="1"/>
          </p:nvPr>
        </p:nvSpPr>
        <p:spPr bwMode="gray">
          <a:xfrm>
            <a:off x="457200" y="140422"/>
            <a:ext cx="8229600" cy="657732"/>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8"/>
          </p:nvPr>
        </p:nvSpPr>
        <p:spPr/>
        <p:txBody>
          <a:bodyPr/>
          <a:lstStyle/>
          <a:p>
            <a:r>
              <a:rPr lang="en-US"/>
              <a:t>© 2017 Teradata</a:t>
            </a:r>
          </a:p>
        </p:txBody>
      </p:sp>
      <p:sp>
        <p:nvSpPr>
          <p:cNvPr id="4" name="Footer Placeholder 3"/>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4238924616"/>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p:cNvSpPr>
            <a:spLocks noGrp="1"/>
          </p:cNvSpPr>
          <p:nvPr>
            <p:ph idx="11"/>
          </p:nvPr>
        </p:nvSpPr>
        <p:spPr bwMode="gray">
          <a:xfrm>
            <a:off x="33528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p:cNvSpPr>
            <a:spLocks noGrp="1"/>
          </p:cNvSpPr>
          <p:nvPr>
            <p:ph idx="12"/>
          </p:nvPr>
        </p:nvSpPr>
        <p:spPr bwMode="gray">
          <a:xfrm>
            <a:off x="62484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16"/>
          <p:cNvSpPr>
            <a:spLocks noGrp="1"/>
          </p:cNvSpPr>
          <p:nvPr>
            <p:ph type="title" hasCustomPrompt="1"/>
          </p:nvPr>
        </p:nvSpPr>
        <p:spPr bwMode="gray">
          <a:xfrm>
            <a:off x="457200" y="161926"/>
            <a:ext cx="8229600" cy="636228"/>
          </a:xfrm>
          <a:prstGeom prst="rect">
            <a:avLst/>
          </a:prstGeom>
        </p:spPr>
        <p:txBody>
          <a:bodyPr anchor="b" anchorCtr="0"/>
          <a:lstStyle>
            <a:lvl1pPr>
              <a:defRPr/>
            </a:lvl1pPr>
          </a:lstStyle>
          <a:p>
            <a:r>
              <a:rPr lang="en-US"/>
              <a:t>Click to Edit Master Title Style</a:t>
            </a:r>
          </a:p>
        </p:txBody>
      </p:sp>
      <p:sp>
        <p:nvSpPr>
          <p:cNvPr id="4" name="Date Placeholder 3"/>
          <p:cNvSpPr>
            <a:spLocks noGrp="1"/>
          </p:cNvSpPr>
          <p:nvPr>
            <p:ph type="dt" sz="half" idx="13"/>
          </p:nvPr>
        </p:nvSpPr>
        <p:spPr/>
        <p:txBody>
          <a:bodyPr/>
          <a:lstStyle/>
          <a:p>
            <a:r>
              <a:rPr lang="en-US"/>
              <a:t>© 2017 Teradata</a:t>
            </a:r>
          </a:p>
        </p:txBody>
      </p:sp>
      <p:sp>
        <p:nvSpPr>
          <p:cNvPr id="5" name="Footer Placeholder 4"/>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3120800298"/>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Lef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6258796" y="1158875"/>
            <a:ext cx="2438400" cy="3195090"/>
          </a:xfrm>
        </p:spPr>
        <p:txBody>
          <a:bodyPr/>
          <a:lstStyle/>
          <a:p>
            <a:r>
              <a:rPr lang="en-US"/>
              <a:t>Drag picture to placeholder or click icon to add</a:t>
            </a:r>
          </a:p>
        </p:txBody>
      </p:sp>
      <p:sp>
        <p:nvSpPr>
          <p:cNvPr id="3" name="Content Placeholder 2"/>
          <p:cNvSpPr>
            <a:spLocks noGrp="1"/>
          </p:cNvSpPr>
          <p:nvPr>
            <p:ph idx="1"/>
          </p:nvPr>
        </p:nvSpPr>
        <p:spPr bwMode="gray">
          <a:xfrm>
            <a:off x="457200" y="975815"/>
            <a:ext cx="5334000" cy="358031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6"/>
          <p:cNvSpPr>
            <a:spLocks noGrp="1"/>
          </p:cNvSpPr>
          <p:nvPr>
            <p:ph type="title" hasCustomPrompt="1"/>
          </p:nvPr>
        </p:nvSpPr>
        <p:spPr bwMode="gray">
          <a:xfrm>
            <a:off x="457200" y="161924"/>
            <a:ext cx="8229600" cy="628293"/>
          </a:xfrm>
          <a:prstGeom prst="rect">
            <a:avLst/>
          </a:prstGeom>
        </p:spPr>
        <p:txBody>
          <a:bodyPr anchor="b" anchorCtr="0"/>
          <a:lstStyle>
            <a:lvl1pPr>
              <a:defRPr/>
            </a:lvl1pPr>
          </a:lstStyle>
          <a:p>
            <a:r>
              <a:rPr lang="en-US"/>
              <a:t>Click to Edit Master Title Style</a:t>
            </a:r>
          </a:p>
        </p:txBody>
      </p:sp>
      <p:sp>
        <p:nvSpPr>
          <p:cNvPr id="4" name="Date Placeholder 3"/>
          <p:cNvSpPr>
            <a:spLocks noGrp="1"/>
          </p:cNvSpPr>
          <p:nvPr>
            <p:ph type="dt" sz="half" idx="17"/>
          </p:nvPr>
        </p:nvSpPr>
        <p:spPr/>
        <p:txBody>
          <a:bodyPr/>
          <a:lstStyle/>
          <a:p>
            <a:r>
              <a:rPr lang="en-US"/>
              <a:t>© 2017 Teradata</a:t>
            </a:r>
          </a:p>
        </p:txBody>
      </p:sp>
      <p:sp>
        <p:nvSpPr>
          <p:cNvPr id="6" name="Footer Placeholder 5"/>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56744195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Righ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457200" y="1145284"/>
            <a:ext cx="2438400" cy="3210015"/>
          </a:xfrm>
        </p:spPr>
        <p:txBody>
          <a:bodyPr/>
          <a:lstStyle/>
          <a:p>
            <a:r>
              <a:rPr lang="en-US"/>
              <a:t>Drag picture to placeholder or click icon to add</a:t>
            </a:r>
          </a:p>
        </p:txBody>
      </p:sp>
      <p:sp>
        <p:nvSpPr>
          <p:cNvPr id="15" name="Content Placeholder 2"/>
          <p:cNvSpPr>
            <a:spLocks noGrp="1"/>
          </p:cNvSpPr>
          <p:nvPr>
            <p:ph idx="12"/>
          </p:nvPr>
        </p:nvSpPr>
        <p:spPr bwMode="gray">
          <a:xfrm>
            <a:off x="3352800" y="982639"/>
            <a:ext cx="5334000" cy="3573486"/>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6"/>
          <p:cNvSpPr>
            <a:spLocks noGrp="1"/>
          </p:cNvSpPr>
          <p:nvPr>
            <p:ph type="title" hasCustomPrompt="1"/>
          </p:nvPr>
        </p:nvSpPr>
        <p:spPr bwMode="gray">
          <a:xfrm>
            <a:off x="457200" y="161925"/>
            <a:ext cx="8229600" cy="622637"/>
          </a:xfrm>
          <a:prstGeom prst="rect">
            <a:avLst/>
          </a:prstGeom>
        </p:spPr>
        <p:txBody>
          <a:bodyPr anchor="b" anchorCtr="0"/>
          <a:lstStyle>
            <a:lvl1pPr>
              <a:defRPr/>
            </a:lvl1pPr>
          </a:lstStyle>
          <a:p>
            <a:r>
              <a:rPr lang="en-US"/>
              <a:t>Click to Edit Master Title Style</a:t>
            </a:r>
          </a:p>
        </p:txBody>
      </p:sp>
      <p:sp>
        <p:nvSpPr>
          <p:cNvPr id="3" name="Date Placeholder 2"/>
          <p:cNvSpPr>
            <a:spLocks noGrp="1"/>
          </p:cNvSpPr>
          <p:nvPr>
            <p:ph type="dt" sz="half" idx="17"/>
          </p:nvPr>
        </p:nvSpPr>
        <p:spPr/>
        <p:txBody>
          <a:bodyPr/>
          <a:lstStyle/>
          <a:p>
            <a:r>
              <a:rPr lang="en-US"/>
              <a:t>© 2017 Teradata</a:t>
            </a:r>
          </a:p>
        </p:txBody>
      </p:sp>
      <p:sp>
        <p:nvSpPr>
          <p:cNvPr id="4" name="Footer Placeholder 3"/>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371370559"/>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21603"/>
            <a:ext cx="8229600" cy="3634523"/>
          </a:xfrm>
          <a:prstGeom prst="rect">
            <a:avLst/>
          </a:prstGeom>
        </p:spPr>
        <p:txBody>
          <a:bodyPr vert="horz" lIns="0" tIns="0" rIns="0" bIns="0" rtlCol="0">
            <a:noAutofit/>
          </a:bodyPr>
          <a:lstStyle/>
          <a:p>
            <a:pPr lvl="0"/>
            <a:r>
              <a:rPr lang="en-US"/>
              <a:t>Click to edit Master text styles: Standard bullet</a:t>
            </a:r>
          </a:p>
          <a:p>
            <a:pPr lvl="1"/>
            <a:r>
              <a:rPr lang="en-US"/>
              <a:t>Second level: Sub bullet</a:t>
            </a:r>
          </a:p>
          <a:p>
            <a:pPr lvl="2"/>
            <a:r>
              <a:rPr lang="en-US"/>
              <a:t>Third level: Tertiary bullet</a:t>
            </a:r>
          </a:p>
          <a:p>
            <a:pPr lvl="3"/>
            <a:r>
              <a:rPr lang="en-US"/>
              <a:t>Fourth level: Body copy</a:t>
            </a:r>
          </a:p>
          <a:p>
            <a:pPr lvl="4"/>
            <a:r>
              <a:rPr lang="en-US"/>
              <a:t>Fifth level: Main Heading</a:t>
            </a:r>
          </a:p>
          <a:p>
            <a:pPr lvl="5"/>
            <a:r>
              <a:rPr lang="en-US"/>
              <a:t>Sixth level: Subheading</a:t>
            </a:r>
          </a:p>
          <a:p>
            <a:pPr lvl="6"/>
            <a:r>
              <a:rPr lang="en-US"/>
              <a:t>Seventh level: Tertiary heading</a:t>
            </a:r>
          </a:p>
          <a:p>
            <a:pPr lvl="7"/>
            <a:r>
              <a:rPr lang="en-US"/>
              <a:t>Eighth level: Numbered lists</a:t>
            </a:r>
          </a:p>
          <a:p>
            <a:pPr lvl="8"/>
            <a:r>
              <a:rPr lang="en-US"/>
              <a:t>Ninth level: Source</a:t>
            </a:r>
          </a:p>
        </p:txBody>
      </p:sp>
      <p:grpSp>
        <p:nvGrpSpPr>
          <p:cNvPr id="21" name="Group 20" hidden="1"/>
          <p:cNvGrpSpPr/>
          <p:nvPr/>
        </p:nvGrpSpPr>
        <p:grpSpPr>
          <a:xfrm>
            <a:off x="0" y="0"/>
            <a:ext cx="9144000" cy="5143500"/>
            <a:chOff x="0" y="0"/>
            <a:chExt cx="9144000" cy="6858000"/>
          </a:xfrm>
        </p:grpSpPr>
        <p:grpSp>
          <p:nvGrpSpPr>
            <p:cNvPr id="7" name="Group 6"/>
            <p:cNvGrpSpPr/>
            <p:nvPr userDrawn="1"/>
          </p:nvGrpSpPr>
          <p:grpSpPr>
            <a:xfrm>
              <a:off x="0" y="0"/>
              <a:ext cx="9144000" cy="6858000"/>
              <a:chOff x="0" y="0"/>
              <a:chExt cx="9144000" cy="6858000"/>
            </a:xfrm>
          </p:grpSpPr>
          <p:sp>
            <p:nvSpPr>
              <p:cNvPr id="8" name="Rectangle 7"/>
              <p:cNvSpPr>
                <a:spLocks noChangeAspect="1"/>
              </p:cNvSpPr>
              <p:nvPr/>
            </p:nvSpPr>
            <p:spPr>
              <a:xfrm>
                <a:off x="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ChangeAspect="1"/>
              </p:cNvSpPr>
              <p:nvPr/>
            </p:nvSpPr>
            <p:spPr>
              <a:xfrm>
                <a:off x="868680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ChangeAspect="1"/>
              </p:cNvSpPr>
              <p:nvPr/>
            </p:nvSpPr>
            <p:spPr>
              <a:xfrm>
                <a:off x="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ChangeAspect="1"/>
              </p:cNvSpPr>
              <p:nvPr/>
            </p:nvSpPr>
            <p:spPr>
              <a:xfrm>
                <a:off x="868680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572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6868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4572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64008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p:cNvCxnSpPr/>
            <p:nvPr userDrawn="1"/>
          </p:nvCxnSpPr>
          <p:spPr>
            <a:xfrm>
              <a:off x="457200" y="1802847"/>
              <a:ext cx="82296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153247" y="4918131"/>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a:solidFill>
                <a:schemeClr val="bg2">
                  <a:lumMod val="50000"/>
                </a:schemeClr>
              </a:solidFill>
            </a:endParaRPr>
          </a:p>
        </p:txBody>
      </p:sp>
      <p:sp>
        <p:nvSpPr>
          <p:cNvPr id="35" name="Title Placeholder 1"/>
          <p:cNvSpPr>
            <a:spLocks noGrp="1"/>
          </p:cNvSpPr>
          <p:nvPr>
            <p:ph type="title"/>
          </p:nvPr>
        </p:nvSpPr>
        <p:spPr>
          <a:xfrm>
            <a:off x="457200" y="165100"/>
            <a:ext cx="8229600" cy="578703"/>
          </a:xfrm>
          <a:prstGeom prst="rect">
            <a:avLst/>
          </a:prstGeom>
        </p:spPr>
        <p:txBody>
          <a:bodyPr vert="horz" lIns="0" tIns="0" rIns="0" bIns="0" rtlCol="0" anchor="b" anchorCtr="0">
            <a:noAutofit/>
          </a:bodyPr>
          <a:lstStyle/>
          <a:p>
            <a:r>
              <a:rPr lang="en-US"/>
              <a:t>Click to edit Master title style</a:t>
            </a:r>
          </a:p>
        </p:txBody>
      </p:sp>
      <p:sp>
        <p:nvSpPr>
          <p:cNvPr id="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4"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pic>
        <p:nvPicPr>
          <p:cNvPr id="25" name="Picture 24" descr="14TDPRD223_Think_Big_Logo_F2.png"/>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a:xfrm>
            <a:off x="8650979" y="4663439"/>
            <a:ext cx="474733" cy="467101"/>
          </a:xfrm>
          <a:prstGeom prst="rect">
            <a:avLst/>
          </a:prstGeom>
        </p:spPr>
      </p:pic>
    </p:spTree>
    <p:extLst>
      <p:ext uri="{BB962C8B-B14F-4D97-AF65-F5344CB8AC3E}">
        <p14:creationId xmlns:p14="http://schemas.microsoft.com/office/powerpoint/2010/main" val="2126467470"/>
      </p:ext>
    </p:extLst>
  </p:cSld>
  <p:clrMap bg1="lt1" tx1="dk1" bg2="lt2" tx2="dk2" accent1="accent1" accent2="accent2" accent3="accent3" accent4="accent4" accent5="accent5" accent6="accent6" hlink="hlink" folHlink="folHlink"/>
  <p:sldLayoutIdLst>
    <p:sldLayoutId id="2147483673" r:id="rId1"/>
    <p:sldLayoutId id="2147483712" r:id="rId2"/>
    <p:sldLayoutId id="2147483667" r:id="rId3"/>
    <p:sldLayoutId id="2147483650" r:id="rId4"/>
    <p:sldLayoutId id="2147483658" r:id="rId5"/>
    <p:sldLayoutId id="2147483709" r:id="rId6"/>
    <p:sldLayoutId id="2147483659" r:id="rId7"/>
    <p:sldLayoutId id="2147483662" r:id="rId8"/>
    <p:sldLayoutId id="2147483663" r:id="rId9"/>
    <p:sldLayoutId id="2147483654" r:id="rId10"/>
    <p:sldLayoutId id="2147483715" r:id="rId11"/>
    <p:sldLayoutId id="2147483655" r:id="rId12"/>
    <p:sldLayoutId id="2147483716" r:id="rId13"/>
    <p:sldLayoutId id="2147483719" r:id="rId14"/>
    <p:sldLayoutId id="2147483670" r:id="rId15"/>
    <p:sldLayoutId id="2147483710" r:id="rId16"/>
    <p:sldLayoutId id="2147483660" r:id="rId17"/>
    <p:sldLayoutId id="2147483720" r:id="rId18"/>
    <p:sldLayoutId id="2147483714" r:id="rId19"/>
    <p:sldLayoutId id="2147483661" r:id="rId20"/>
    <p:sldLayoutId id="2147483725" r:id="rId21"/>
  </p:sldLayoutIdLst>
  <p:transition spd="med">
    <p:fade/>
  </p:transition>
  <p:hf sldNum="0" hdr="0" ftr="0"/>
  <p:txStyles>
    <p:titleStyle>
      <a:lvl1pPr algn="l" defTabSz="914400" rtl="0" eaLnBrk="1" latinLnBrk="0" hangingPunct="1">
        <a:lnSpc>
          <a:spcPct val="95000"/>
        </a:lnSpc>
        <a:spcBef>
          <a:spcPct val="0"/>
        </a:spcBef>
        <a:buNone/>
        <a:defRPr sz="2200" b="1" kern="1200" baseline="0">
          <a:solidFill>
            <a:schemeClr val="accent1"/>
          </a:solidFill>
          <a:latin typeface="+mj-lt"/>
          <a:ea typeface="+mj-ea"/>
          <a:cs typeface="+mj-cs"/>
        </a:defRPr>
      </a:lvl1pPr>
    </p:titleStyle>
    <p:bodyStyle>
      <a:lvl1pPr marL="228600" indent="-228600" algn="l" defTabSz="914400" rtl="0" eaLnBrk="1" latinLnBrk="0" hangingPunct="1">
        <a:lnSpc>
          <a:spcPct val="95000"/>
        </a:lnSpc>
        <a:spcBef>
          <a:spcPts val="600"/>
        </a:spcBef>
        <a:spcAft>
          <a:spcPts val="200"/>
        </a:spcAft>
        <a:buFont typeface="Arial" panose="020B0604020202020204" pitchFamily="34" charset="0"/>
        <a:buChar char="•"/>
        <a:defRPr sz="1800" b="0" kern="1200" baseline="0">
          <a:solidFill>
            <a:schemeClr val="tx1"/>
          </a:solidFill>
          <a:latin typeface="+mn-lt"/>
          <a:ea typeface="+mn-ea"/>
          <a:cs typeface="+mn-cs"/>
        </a:defRPr>
      </a:lvl1pPr>
      <a:lvl2pPr marL="457200" indent="-228600" algn="l" defTabSz="914400" rtl="0" eaLnBrk="1" latinLnBrk="0" hangingPunct="1">
        <a:lnSpc>
          <a:spcPct val="85000"/>
        </a:lnSpc>
        <a:spcBef>
          <a:spcPts val="200"/>
        </a:spcBef>
        <a:spcAft>
          <a:spcPts val="200"/>
        </a:spcAft>
        <a:buFont typeface="Arial" panose="020B0604020202020204" pitchFamily="34" charset="0"/>
        <a:buChar char="–"/>
        <a:defRPr sz="1600" b="0" kern="1200">
          <a:solidFill>
            <a:schemeClr val="tx1"/>
          </a:solidFill>
          <a:latin typeface="+mn-lt"/>
          <a:ea typeface="+mn-ea"/>
          <a:cs typeface="+mn-cs"/>
        </a:defRPr>
      </a:lvl2pPr>
      <a:lvl3pPr marL="628650" indent="-171450" algn="l"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tx1"/>
          </a:solidFill>
          <a:latin typeface="+mn-lt"/>
          <a:ea typeface="+mn-ea"/>
          <a:cs typeface="+mn-cs"/>
        </a:defRPr>
      </a:lvl3pPr>
      <a:lvl4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1"/>
          </a:solidFill>
          <a:latin typeface="+mn-lt"/>
          <a:ea typeface="+mn-ea"/>
          <a:cs typeface="+mn-cs"/>
        </a:defRPr>
      </a:lvl4pPr>
      <a:lvl5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accent1"/>
          </a:solidFill>
          <a:latin typeface="+mn-lt"/>
          <a:ea typeface="+mn-ea"/>
          <a:cs typeface="+mn-cs"/>
        </a:defRPr>
      </a:lvl5pPr>
      <a:lvl6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2"/>
          </a:solidFill>
          <a:latin typeface="+mn-lt"/>
          <a:ea typeface="+mn-ea"/>
          <a:cs typeface="+mn-cs"/>
        </a:defRPr>
      </a:lvl6pPr>
      <a:lvl7pPr marL="0" indent="0" algn="l" defTabSz="914400" rtl="0" eaLnBrk="1" latinLnBrk="0" hangingPunct="1">
        <a:lnSpc>
          <a:spcPct val="95000"/>
        </a:lnSpc>
        <a:spcBef>
          <a:spcPts val="1000"/>
        </a:spcBef>
        <a:spcAft>
          <a:spcPts val="0"/>
        </a:spcAft>
        <a:buFont typeface="Arial" panose="020B0604020202020204" pitchFamily="34" charset="0"/>
        <a:buChar char="​"/>
        <a:defRPr sz="1800" b="1" kern="1200">
          <a:solidFill>
            <a:schemeClr val="tx1"/>
          </a:solidFill>
          <a:latin typeface="+mn-lt"/>
          <a:ea typeface="+mn-ea"/>
          <a:cs typeface="+mn-cs"/>
        </a:defRPr>
      </a:lvl7pPr>
      <a:lvl8pPr marL="228600" indent="-228600" algn="l" defTabSz="914400" rtl="0" eaLnBrk="1" latinLnBrk="0" hangingPunct="1">
        <a:lnSpc>
          <a:spcPct val="95000"/>
        </a:lnSpc>
        <a:spcBef>
          <a:spcPts val="200"/>
        </a:spcBef>
        <a:spcAft>
          <a:spcPts val="200"/>
        </a:spcAft>
        <a:buFont typeface="+mj-lt"/>
        <a:buAutoNum type="arabicPeriod"/>
        <a:defRPr sz="1800" b="0" kern="1200" baseline="0">
          <a:solidFill>
            <a:schemeClr val="tx1"/>
          </a:solidFill>
          <a:latin typeface="+mn-lt"/>
          <a:ea typeface="+mn-ea"/>
          <a:cs typeface="+mn-cs"/>
        </a:defRPr>
      </a:lvl8pPr>
      <a:lvl9pPr marL="0" indent="0" algn="l" defTabSz="914400" rtl="0" eaLnBrk="1" latinLnBrk="0" hangingPunct="1">
        <a:lnSpc>
          <a:spcPct val="95000"/>
        </a:lnSpc>
        <a:spcBef>
          <a:spcPts val="400"/>
        </a:spcBef>
        <a:spcAft>
          <a:spcPts val="400"/>
        </a:spcAft>
        <a:buFont typeface="Arial" panose="020B0604020202020204" pitchFamily="34" charset="0"/>
        <a:buChar char="​"/>
        <a:defRPr sz="900" b="0" kern="1200">
          <a:solidFill>
            <a:schemeClr val="accent6"/>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6.tiff"/><Relationship Id="rId5" Type="http://schemas.openxmlformats.org/officeDocument/2006/relationships/image" Target="../media/image5.tiff"/><Relationship Id="rId6" Type="http://schemas.openxmlformats.org/officeDocument/2006/relationships/image" Target="../media/image4.tiff"/><Relationship Id="rId7" Type="http://schemas.openxmlformats.org/officeDocument/2006/relationships/image" Target="../media/image9.png"/><Relationship Id="rId8" Type="http://schemas.openxmlformats.org/officeDocument/2006/relationships/image" Target="../media/image8.tiff"/><Relationship Id="rId9" Type="http://schemas.openxmlformats.org/officeDocument/2006/relationships/image" Target="../media/image7.png"/><Relationship Id="rId10" Type="http://schemas.openxmlformats.org/officeDocument/2006/relationships/image" Target="../media/image10.tiff"/><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tiff"/></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image" Target="../media/image15.tiff"/><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17.tiff"/></Relationships>
</file>

<file path=ppt/slides/_rels/slide27.xml.rels><?xml version="1.0" encoding="UTF-8" standalone="yes"?>
<Relationships xmlns="http://schemas.openxmlformats.org/package/2006/relationships"><Relationship Id="rId3" Type="http://schemas.openxmlformats.org/officeDocument/2006/relationships/image" Target="../media/image17.tiff"/><Relationship Id="rId4"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tiff"/><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5" Type="http://schemas.openxmlformats.org/officeDocument/2006/relationships/image" Target="../media/image29.tiff"/><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3.png"/><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4.png"/><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5.tiff"/><Relationship Id="rId5" Type="http://schemas.openxmlformats.org/officeDocument/2006/relationships/image" Target="../media/image4.tiff"/><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6.tiff"/><Relationship Id="rId5" Type="http://schemas.openxmlformats.org/officeDocument/2006/relationships/image" Target="../media/image5.tiff"/><Relationship Id="rId6" Type="http://schemas.openxmlformats.org/officeDocument/2006/relationships/image" Target="../media/image4.tiff"/><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6.tiff"/><Relationship Id="rId5" Type="http://schemas.openxmlformats.org/officeDocument/2006/relationships/image" Target="../media/image5.tiff"/><Relationship Id="rId6" Type="http://schemas.openxmlformats.org/officeDocument/2006/relationships/image" Target="../media/image4.tiff"/><Relationship Id="rId7"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6.tiff"/><Relationship Id="rId5" Type="http://schemas.openxmlformats.org/officeDocument/2006/relationships/image" Target="../media/image5.tiff"/><Relationship Id="rId6" Type="http://schemas.openxmlformats.org/officeDocument/2006/relationships/image" Target="../media/image4.tiff"/><Relationship Id="rId7" Type="http://schemas.openxmlformats.org/officeDocument/2006/relationships/image" Target="../media/image8.tiff"/><Relationship Id="rId8"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6.tiff"/><Relationship Id="rId5" Type="http://schemas.openxmlformats.org/officeDocument/2006/relationships/image" Target="../media/image5.tiff"/><Relationship Id="rId6" Type="http://schemas.openxmlformats.org/officeDocument/2006/relationships/image" Target="../media/image4.tiff"/><Relationship Id="rId7" Type="http://schemas.openxmlformats.org/officeDocument/2006/relationships/image" Target="../media/image8.tiff"/><Relationship Id="rId8" Type="http://schemas.openxmlformats.org/officeDocument/2006/relationships/image" Target="../media/image7.png"/><Relationship Id="rId9"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6.tiff"/><Relationship Id="rId5" Type="http://schemas.openxmlformats.org/officeDocument/2006/relationships/image" Target="../media/image5.tiff"/><Relationship Id="rId6" Type="http://schemas.openxmlformats.org/officeDocument/2006/relationships/image" Target="../media/image4.tiff"/><Relationship Id="rId7" Type="http://schemas.openxmlformats.org/officeDocument/2006/relationships/image" Target="../media/image9.png"/><Relationship Id="rId8" Type="http://schemas.openxmlformats.org/officeDocument/2006/relationships/image" Target="../media/image8.tiff"/><Relationship Id="rId9" Type="http://schemas.openxmlformats.org/officeDocument/2006/relationships/image" Target="../media/image7.png"/><Relationship Id="rId10" Type="http://schemas.openxmlformats.org/officeDocument/2006/relationships/image" Target="../media/image10.tiff"/><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2"/>
          </p:nvPr>
        </p:nvPicPr>
        <p:blipFill>
          <a:blip r:embed="rId2" cstate="hqprint">
            <a:extLst>
              <a:ext uri="{28A0092B-C50C-407E-A947-70E740481C1C}">
                <a14:useLocalDpi xmlns:a14="http://schemas.microsoft.com/office/drawing/2010/main"/>
              </a:ext>
            </a:extLst>
          </a:blip>
          <a:srcRect/>
          <a:stretch>
            <a:fillRect/>
          </a:stretch>
        </p:blipFill>
        <p:spPr>
          <a:xfrm>
            <a:off x="0" y="257961"/>
            <a:ext cx="9153549" cy="4344810"/>
          </a:xfrm>
        </p:spPr>
      </p:pic>
      <p:sp>
        <p:nvSpPr>
          <p:cNvPr id="7" name="Text Placeholder 6"/>
          <p:cNvSpPr>
            <a:spLocks noGrp="1"/>
          </p:cNvSpPr>
          <p:nvPr>
            <p:ph type="body" sz="quarter" idx="11"/>
          </p:nvPr>
        </p:nvSpPr>
        <p:spPr>
          <a:xfrm>
            <a:off x="1" y="3715529"/>
            <a:ext cx="6945086" cy="418576"/>
          </a:xfrm>
        </p:spPr>
        <p:txBody>
          <a:bodyPr/>
          <a:lstStyle/>
          <a:p>
            <a:r>
              <a:rPr lang="en-US" dirty="0"/>
              <a:t>Beyond Search</a:t>
            </a:r>
          </a:p>
        </p:txBody>
      </p:sp>
      <p:sp>
        <p:nvSpPr>
          <p:cNvPr id="6" name="Text Placeholder 5"/>
          <p:cNvSpPr>
            <a:spLocks noGrp="1"/>
          </p:cNvSpPr>
          <p:nvPr>
            <p:ph type="body" sz="quarter" idx="10"/>
          </p:nvPr>
        </p:nvSpPr>
        <p:spPr>
          <a:xfrm>
            <a:off x="0" y="2142170"/>
            <a:ext cx="5847397" cy="1377813"/>
          </a:xfrm>
        </p:spPr>
        <p:txBody>
          <a:bodyPr/>
          <a:lstStyle/>
          <a:p>
            <a:r>
              <a:rPr lang="en-US" dirty="0"/>
              <a:t>Recommendation Systems </a:t>
            </a:r>
          </a:p>
          <a:p>
            <a:r>
              <a:rPr lang="en-US" dirty="0"/>
              <a:t>Wide &amp; Deep</a:t>
            </a:r>
          </a:p>
        </p:txBody>
      </p:sp>
      <p:sp>
        <p:nvSpPr>
          <p:cNvPr id="8" name="TextBox 7"/>
          <p:cNvSpPr txBox="1"/>
          <p:nvPr/>
        </p:nvSpPr>
        <p:spPr>
          <a:xfrm>
            <a:off x="4842934" y="465356"/>
            <a:ext cx="4196026" cy="739690"/>
          </a:xfrm>
          <a:prstGeom prst="rect">
            <a:avLst/>
          </a:prstGeom>
          <a:noFill/>
        </p:spPr>
        <p:txBody>
          <a:bodyPr wrap="square" rtlCol="0">
            <a:spAutoFit/>
          </a:bodyPr>
          <a:lstStyle/>
          <a:p>
            <a:pPr algn="r">
              <a:lnSpc>
                <a:spcPct val="95000"/>
              </a:lnSpc>
              <a:spcBef>
                <a:spcPts val="400"/>
              </a:spcBef>
            </a:pPr>
            <a:r>
              <a:rPr lang="en-US" sz="1200" b="1">
                <a:solidFill>
                  <a:schemeClr val="bg1"/>
                </a:solidFill>
              </a:rPr>
              <a:t>Mo Patel</a:t>
            </a:r>
          </a:p>
          <a:p>
            <a:pPr algn="r">
              <a:lnSpc>
                <a:spcPct val="120000"/>
              </a:lnSpc>
              <a:spcBef>
                <a:spcPts val="400"/>
              </a:spcBef>
            </a:pPr>
            <a:r>
              <a:rPr lang="en-US" sz="1000">
                <a:solidFill>
                  <a:schemeClr val="bg1"/>
                </a:solidFill>
              </a:rPr>
              <a:t>Director, Artificial Intelligence</a:t>
            </a:r>
          </a:p>
          <a:p>
            <a:pPr algn="r">
              <a:lnSpc>
                <a:spcPct val="120000"/>
              </a:lnSpc>
              <a:spcBef>
                <a:spcPts val="400"/>
              </a:spcBef>
            </a:pPr>
            <a:r>
              <a:rPr lang="en-US" sz="1000">
                <a:solidFill>
                  <a:schemeClr val="bg1"/>
                </a:solidFill>
              </a:rPr>
              <a:t>Think Big Analytics</a:t>
            </a:r>
          </a:p>
        </p:txBody>
      </p:sp>
    </p:spTree>
    <p:extLst>
      <p:ext uri="{BB962C8B-B14F-4D97-AF65-F5344CB8AC3E}">
        <p14:creationId xmlns:p14="http://schemas.microsoft.com/office/powerpoint/2010/main" val="172970101"/>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9144000" cy="5143500"/>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a:solidFill>
                  <a:schemeClr val="accent3"/>
                </a:solidFill>
              </a:rPr>
              <a:t>Recommendation Systems</a:t>
            </a:r>
            <a:br>
              <a:rPr lang="en-US" dirty="0">
                <a:ln/>
                <a:solidFill>
                  <a:schemeClr val="accent3"/>
                </a:solidFill>
              </a:rPr>
            </a:br>
            <a:r>
              <a:rPr lang="en-US" dirty="0">
                <a:ln/>
                <a:solidFill>
                  <a:schemeClr val="accent3"/>
                </a:solidFill>
              </a:rPr>
              <a:t>A brief history</a:t>
            </a: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pic>
        <p:nvPicPr>
          <p:cNvPr id="11" name="Picture 10"/>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653704" y="2754414"/>
            <a:ext cx="1342687" cy="1206320"/>
          </a:xfrm>
          <a:prstGeom prst="rect">
            <a:avLst/>
          </a:prstGeom>
        </p:spPr>
      </p:pic>
      <p:pic>
        <p:nvPicPr>
          <p:cNvPr id="12" name="Picture 11"/>
          <p:cNvPicPr>
            <a:picLocks noChangeAspect="1"/>
          </p:cNvPicPr>
          <p:nvPr/>
        </p:nvPicPr>
        <p:blipFill>
          <a:blip r:embed="rId5"/>
          <a:stretch>
            <a:fillRect/>
          </a:stretch>
        </p:blipFill>
        <p:spPr>
          <a:xfrm>
            <a:off x="1015688" y="2735146"/>
            <a:ext cx="1735102" cy="1225588"/>
          </a:xfrm>
          <a:prstGeom prst="rect">
            <a:avLst/>
          </a:prstGeom>
        </p:spPr>
      </p:pic>
      <p:pic>
        <p:nvPicPr>
          <p:cNvPr id="13" name="Picture 1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22826" y="2735145"/>
            <a:ext cx="1913025" cy="127535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390202" y="2641505"/>
            <a:ext cx="2736270" cy="1427944"/>
          </a:xfrm>
          <a:prstGeom prst="rect">
            <a:avLst/>
          </a:prstGeom>
        </p:spPr>
      </p:pic>
      <p:pic>
        <p:nvPicPr>
          <p:cNvPr id="2" name="Picture 1"/>
          <p:cNvPicPr>
            <a:picLocks noChangeAspect="1"/>
          </p:cNvPicPr>
          <p:nvPr/>
        </p:nvPicPr>
        <p:blipFill>
          <a:blip r:embed="rId8"/>
          <a:stretch>
            <a:fillRect/>
          </a:stretch>
        </p:blipFill>
        <p:spPr>
          <a:xfrm>
            <a:off x="3808854" y="2263616"/>
            <a:ext cx="4193865" cy="538924"/>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96391" y="2735145"/>
            <a:ext cx="1400686" cy="1256081"/>
          </a:xfrm>
          <a:prstGeom prst="rect">
            <a:avLst/>
          </a:prstGeom>
        </p:spPr>
      </p:pic>
      <p:pic>
        <p:nvPicPr>
          <p:cNvPr id="6" name="Picture 5"/>
          <p:cNvPicPr>
            <a:picLocks noChangeAspect="1"/>
          </p:cNvPicPr>
          <p:nvPr/>
        </p:nvPicPr>
        <p:blipFill>
          <a:blip r:embed="rId10"/>
          <a:stretch>
            <a:fillRect/>
          </a:stretch>
        </p:blipFill>
        <p:spPr>
          <a:xfrm>
            <a:off x="2884010" y="3553848"/>
            <a:ext cx="2817490" cy="1031201"/>
          </a:xfrm>
          <a:prstGeom prst="rect">
            <a:avLst/>
          </a:prstGeom>
        </p:spPr>
      </p:pic>
      <p:sp>
        <p:nvSpPr>
          <p:cNvPr id="16" name="TextBox 15"/>
          <p:cNvSpPr txBox="1"/>
          <p:nvPr/>
        </p:nvSpPr>
        <p:spPr>
          <a:xfrm>
            <a:off x="1935489" y="1816823"/>
            <a:ext cx="5522489" cy="3089564"/>
          </a:xfrm>
          <a:prstGeom prst="rect">
            <a:avLst/>
          </a:prstGeom>
          <a:solidFill>
            <a:schemeClr val="bg1"/>
          </a:solidFill>
          <a:ln>
            <a:solidFill>
              <a:schemeClr val="tx1">
                <a:lumMod val="50000"/>
              </a:schemeClr>
            </a:solidFill>
          </a:ln>
        </p:spPr>
        <p:txBody>
          <a:bodyPr wrap="square" rtlCol="0">
            <a:spAutoFit/>
          </a:bodyPr>
          <a:lstStyle/>
          <a:p>
            <a:pPr algn="ctr">
              <a:lnSpc>
                <a:spcPct val="95000"/>
              </a:lnSpc>
              <a:spcBef>
                <a:spcPts val="400"/>
              </a:spcBef>
            </a:pPr>
            <a:r>
              <a:rPr lang="en-US" b="1" dirty="0" smtClean="0"/>
              <a:t>Informal Definition</a:t>
            </a:r>
          </a:p>
          <a:p>
            <a:pPr>
              <a:lnSpc>
                <a:spcPct val="95000"/>
              </a:lnSpc>
              <a:spcBef>
                <a:spcPts val="400"/>
              </a:spcBef>
            </a:pPr>
            <a:r>
              <a:rPr lang="en-US" dirty="0" smtClean="0"/>
              <a:t>Recommender systems:  a </a:t>
            </a:r>
            <a:r>
              <a:rPr lang="en-US" dirty="0"/>
              <a:t>family of methods that enable filtering through large observation and information space in order to provide recommendations in the information space </a:t>
            </a:r>
            <a:r>
              <a:rPr lang="en-US" dirty="0" smtClean="0"/>
              <a:t>[whether] that </a:t>
            </a:r>
            <a:r>
              <a:rPr lang="en-US" dirty="0"/>
              <a:t>user does </a:t>
            </a:r>
            <a:r>
              <a:rPr lang="en-US" dirty="0" smtClean="0"/>
              <a:t>[or does] not </a:t>
            </a:r>
            <a:r>
              <a:rPr lang="en-US" dirty="0"/>
              <a:t>have any observation, where the information space is all of the available items that </a:t>
            </a:r>
            <a:r>
              <a:rPr lang="en-US" dirty="0" smtClean="0"/>
              <a:t>the user </a:t>
            </a:r>
            <a:r>
              <a:rPr lang="en-US" dirty="0"/>
              <a:t>could choose or select and observation space is what user experienced or observed so far</a:t>
            </a:r>
            <a:r>
              <a:rPr lang="en-US" dirty="0" smtClean="0"/>
              <a:t>. </a:t>
            </a:r>
          </a:p>
          <a:p>
            <a:pPr algn="ctr">
              <a:lnSpc>
                <a:spcPct val="95000"/>
              </a:lnSpc>
              <a:spcBef>
                <a:spcPts val="400"/>
              </a:spcBef>
            </a:pPr>
            <a:r>
              <a:rPr lang="en-US" dirty="0" smtClean="0"/>
              <a:t> - </a:t>
            </a:r>
            <a:r>
              <a:rPr lang="en-US" dirty="0" err="1"/>
              <a:t>Bugra</a:t>
            </a:r>
            <a:r>
              <a:rPr lang="en-US" dirty="0"/>
              <a:t> </a:t>
            </a:r>
            <a:r>
              <a:rPr lang="en-US" dirty="0" err="1" smtClean="0"/>
              <a:t>Akyildiz</a:t>
            </a:r>
            <a:endParaRPr lang="en-US" dirty="0"/>
          </a:p>
        </p:txBody>
      </p:sp>
    </p:spTree>
    <p:extLst>
      <p:ext uri="{BB962C8B-B14F-4D97-AF65-F5344CB8AC3E}">
        <p14:creationId xmlns:p14="http://schemas.microsoft.com/office/powerpoint/2010/main" val="1419336660"/>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Netflix:  2/3 of the movies watched are recommended</a:t>
            </a:r>
          </a:p>
          <a:p>
            <a:r>
              <a:rPr lang="en-US" dirty="0"/>
              <a:t>Google News: recommendations generate 38% more </a:t>
            </a:r>
            <a:r>
              <a:rPr lang="en-US" dirty="0" err="1"/>
              <a:t>clickthrough</a:t>
            </a:r>
            <a:endParaRPr lang="en-US" dirty="0"/>
          </a:p>
          <a:p>
            <a:r>
              <a:rPr lang="en-US" dirty="0"/>
              <a:t>Amazon:  35% sales from recommendations</a:t>
            </a:r>
          </a:p>
          <a:p>
            <a:r>
              <a:rPr lang="en-US" dirty="0" err="1"/>
              <a:t>Choicestream</a:t>
            </a:r>
            <a:r>
              <a:rPr lang="en-US" dirty="0"/>
              <a:t>: 28% of people would buy more music if they found what they liked.</a:t>
            </a:r>
          </a:p>
          <a:p>
            <a:endParaRPr lang="en-US" dirty="0"/>
          </a:p>
          <a:p>
            <a:pPr marL="0" indent="0">
              <a:buNone/>
            </a:pPr>
            <a:r>
              <a:rPr lang="en-US" sz="1300" dirty="0"/>
              <a:t>source: Recommender Systems (Machine Learning Summer School 2014 @ CMU</a:t>
            </a:r>
          </a:p>
          <a:p>
            <a:pPr marL="0" indent="0">
              <a:buNone/>
            </a:pPr>
            <a:r>
              <a:rPr lang="en-US" sz="1300" dirty="0"/>
              <a:t>https://</a:t>
            </a:r>
            <a:r>
              <a:rPr lang="en-US" sz="1300" dirty="0" err="1"/>
              <a:t>www.slideshare.net</a:t>
            </a:r>
            <a:r>
              <a:rPr lang="en-US" sz="1300" dirty="0"/>
              <a:t>/</a:t>
            </a:r>
            <a:r>
              <a:rPr lang="en-US" sz="1300" dirty="0" err="1"/>
              <a:t>xamat</a:t>
            </a:r>
            <a:r>
              <a:rPr lang="en-US" sz="1300" dirty="0"/>
              <a:t>/recommender-systems-machine-learning-summer-school-2014-cmu</a:t>
            </a:r>
          </a:p>
        </p:txBody>
      </p:sp>
      <p:sp>
        <p:nvSpPr>
          <p:cNvPr id="3" name="Title 2"/>
          <p:cNvSpPr>
            <a:spLocks noGrp="1"/>
          </p:cNvSpPr>
          <p:nvPr>
            <p:ph type="title"/>
          </p:nvPr>
        </p:nvSpPr>
        <p:spPr/>
        <p:txBody>
          <a:bodyPr/>
          <a:lstStyle/>
          <a:p>
            <a:r>
              <a:rPr lang="en-US" dirty="0"/>
              <a:t>The value of recommendations</a:t>
            </a:r>
          </a:p>
        </p:txBody>
      </p:sp>
      <p:sp>
        <p:nvSpPr>
          <p:cNvPr id="4" name="Date Placeholder 3"/>
          <p:cNvSpPr>
            <a:spLocks noGrp="1"/>
          </p:cNvSpPr>
          <p:nvPr>
            <p:ph type="dt" sz="half" idx="10"/>
          </p:nvPr>
        </p:nvSpPr>
        <p:spPr/>
        <p:txBody>
          <a:bodyPr/>
          <a:lstStyle/>
          <a:p>
            <a:r>
              <a:rPr lang="en-US"/>
              <a:t>© 2017 Teradata</a:t>
            </a:r>
          </a:p>
        </p:txBody>
      </p:sp>
    </p:spTree>
    <p:extLst>
      <p:ext uri="{BB962C8B-B14F-4D97-AF65-F5344CB8AC3E}">
        <p14:creationId xmlns:p14="http://schemas.microsoft.com/office/powerpoint/2010/main" val="1723584353"/>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Collect data -&gt; explicit/implicit/hybrid feedback </a:t>
            </a:r>
          </a:p>
          <a:p>
            <a:r>
              <a:rPr lang="en-US" dirty="0"/>
              <a:t>Learning phase -&gt; prediction recommendation</a:t>
            </a:r>
          </a:p>
          <a:p>
            <a:r>
              <a:rPr lang="en-US" dirty="0"/>
              <a:t>Filtering</a:t>
            </a:r>
          </a:p>
          <a:p>
            <a:pPr lvl="1"/>
            <a:r>
              <a:rPr lang="en-US" dirty="0"/>
              <a:t>Content based</a:t>
            </a:r>
          </a:p>
          <a:p>
            <a:pPr lvl="1"/>
            <a:r>
              <a:rPr lang="en-US" dirty="0"/>
              <a:t>Collaborative</a:t>
            </a:r>
          </a:p>
          <a:p>
            <a:pPr lvl="1"/>
            <a:r>
              <a:rPr lang="en-US" dirty="0"/>
              <a:t>Hybrid</a:t>
            </a:r>
          </a:p>
          <a:p>
            <a:endParaRPr lang="en-US" dirty="0"/>
          </a:p>
        </p:txBody>
      </p:sp>
      <p:sp>
        <p:nvSpPr>
          <p:cNvPr id="3" name="Title 2"/>
          <p:cNvSpPr>
            <a:spLocks noGrp="1"/>
          </p:cNvSpPr>
          <p:nvPr>
            <p:ph type="title"/>
          </p:nvPr>
        </p:nvSpPr>
        <p:spPr/>
        <p:txBody>
          <a:bodyPr/>
          <a:lstStyle/>
          <a:p>
            <a:pPr lvl="0">
              <a:spcBef>
                <a:spcPts val="600"/>
              </a:spcBef>
              <a:spcAft>
                <a:spcPts val="200"/>
              </a:spcAft>
            </a:pPr>
            <a:r>
              <a:rPr lang="en-US" dirty="0"/>
              <a:t>Traditional recommendation approaches</a:t>
            </a:r>
          </a:p>
        </p:txBody>
      </p:sp>
      <p:sp>
        <p:nvSpPr>
          <p:cNvPr id="4" name="Date Placeholder 3"/>
          <p:cNvSpPr>
            <a:spLocks noGrp="1"/>
          </p:cNvSpPr>
          <p:nvPr>
            <p:ph type="dt" sz="half" idx="10"/>
          </p:nvPr>
        </p:nvSpPr>
        <p:spPr/>
        <p:txBody>
          <a:bodyPr/>
          <a:lstStyle/>
          <a:p>
            <a:r>
              <a:rPr lang="en-US"/>
              <a:t>© 2017 Teradata</a:t>
            </a:r>
          </a:p>
        </p:txBody>
      </p:sp>
    </p:spTree>
    <p:extLst>
      <p:ext uri="{BB962C8B-B14F-4D97-AF65-F5344CB8AC3E}">
        <p14:creationId xmlns:p14="http://schemas.microsoft.com/office/powerpoint/2010/main" val="250599409"/>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Collect data -&gt; explicit/implicit/hybrid feedback </a:t>
            </a:r>
          </a:p>
          <a:p>
            <a:endParaRPr lang="en-US" dirty="0"/>
          </a:p>
        </p:txBody>
      </p:sp>
      <p:sp>
        <p:nvSpPr>
          <p:cNvPr id="3" name="Title 2"/>
          <p:cNvSpPr>
            <a:spLocks noGrp="1"/>
          </p:cNvSpPr>
          <p:nvPr>
            <p:ph type="title"/>
          </p:nvPr>
        </p:nvSpPr>
        <p:spPr/>
        <p:txBody>
          <a:bodyPr/>
          <a:lstStyle/>
          <a:p>
            <a:pPr lvl="0">
              <a:spcBef>
                <a:spcPts val="600"/>
              </a:spcBef>
              <a:spcAft>
                <a:spcPts val="200"/>
              </a:spcAft>
            </a:pPr>
            <a:r>
              <a:rPr lang="en-US" dirty="0"/>
              <a:t>Traditional recommendation approaches</a:t>
            </a:r>
          </a:p>
        </p:txBody>
      </p:sp>
      <p:sp>
        <p:nvSpPr>
          <p:cNvPr id="4" name="Date Placeholder 3"/>
          <p:cNvSpPr>
            <a:spLocks noGrp="1"/>
          </p:cNvSpPr>
          <p:nvPr>
            <p:ph type="dt" sz="half" idx="10"/>
          </p:nvPr>
        </p:nvSpPr>
        <p:spPr/>
        <p:txBody>
          <a:bodyPr/>
          <a:lstStyle/>
          <a:p>
            <a:r>
              <a:rPr lang="en-US"/>
              <a:t>© 2017 Teradata</a:t>
            </a:r>
          </a:p>
        </p:txBody>
      </p:sp>
      <p:grpSp>
        <p:nvGrpSpPr>
          <p:cNvPr id="5" name="Group 4"/>
          <p:cNvGrpSpPr/>
          <p:nvPr/>
        </p:nvGrpSpPr>
        <p:grpSpPr>
          <a:xfrm>
            <a:off x="1773799" y="1368162"/>
            <a:ext cx="2536944" cy="1980055"/>
            <a:chOff x="2136775" y="391885"/>
            <a:chExt cx="1843959" cy="2092347"/>
          </a:xfrm>
        </p:grpSpPr>
        <p:sp>
          <p:nvSpPr>
            <p:cNvPr id="6" name="Rounded Rectangle 5"/>
            <p:cNvSpPr/>
            <p:nvPr/>
          </p:nvSpPr>
          <p:spPr>
            <a:xfrm>
              <a:off x="2571320" y="391885"/>
              <a:ext cx="1409414" cy="501889"/>
            </a:xfrm>
            <a:prstGeom prst="roundRect">
              <a:avLst/>
            </a:prstGeom>
            <a:solidFill>
              <a:schemeClr val="bg1"/>
            </a:solidFill>
            <a:ln w="9525">
              <a:solidFill>
                <a:schemeClr val="tx1"/>
              </a:solidFill>
              <a:miter lim="800000"/>
              <a:headEnd/>
              <a:tailEnd/>
            </a:ln>
            <a:effectLst/>
          </p:spPr>
          <p:txBody>
            <a:bodyPr wrap="square" tIns="91440" bIns="91440" rtlCol="0" anchor="t">
              <a:prstTxWarp prst="textNoShape">
                <a:avLst/>
              </a:prstTxWarp>
              <a:noAutofit/>
            </a:bodyPr>
            <a:lstStyle/>
            <a:p>
              <a:pPr algn="ctr"/>
              <a:r>
                <a:rPr lang="en-US" sz="800" kern="0" dirty="0"/>
                <a:t>information collection phase</a:t>
              </a:r>
            </a:p>
          </p:txBody>
        </p:sp>
        <p:sp>
          <p:nvSpPr>
            <p:cNvPr id="7" name="Rounded Rectangle 6"/>
            <p:cNvSpPr/>
            <p:nvPr/>
          </p:nvSpPr>
          <p:spPr>
            <a:xfrm>
              <a:off x="2564445" y="1187114"/>
              <a:ext cx="1409414" cy="501889"/>
            </a:xfrm>
            <a:prstGeom prst="roundRect">
              <a:avLst/>
            </a:prstGeom>
            <a:solidFill>
              <a:schemeClr val="bg1"/>
            </a:solidFill>
            <a:ln w="9525">
              <a:solidFill>
                <a:schemeClr val="tx1"/>
              </a:solidFill>
              <a:miter lim="800000"/>
              <a:headEnd/>
              <a:tailEnd/>
            </a:ln>
            <a:effectLst/>
          </p:spPr>
          <p:txBody>
            <a:bodyPr wrap="square" tIns="91440" bIns="91440" rtlCol="0" anchor="t">
              <a:prstTxWarp prst="textNoShape">
                <a:avLst/>
              </a:prstTxWarp>
              <a:noAutofit/>
            </a:bodyPr>
            <a:lstStyle/>
            <a:p>
              <a:pPr algn="ctr"/>
              <a:r>
                <a:rPr lang="en-US" sz="800" kern="0" dirty="0"/>
                <a:t>learning phase</a:t>
              </a:r>
            </a:p>
          </p:txBody>
        </p:sp>
        <p:sp>
          <p:nvSpPr>
            <p:cNvPr id="8" name="Rounded Rectangle 7"/>
            <p:cNvSpPr/>
            <p:nvPr/>
          </p:nvSpPr>
          <p:spPr>
            <a:xfrm>
              <a:off x="2564445" y="1982343"/>
              <a:ext cx="1409414" cy="501889"/>
            </a:xfrm>
            <a:prstGeom prst="roundRect">
              <a:avLst/>
            </a:prstGeom>
            <a:solidFill>
              <a:schemeClr val="bg1"/>
            </a:solidFill>
            <a:ln w="9525">
              <a:solidFill>
                <a:schemeClr val="tx1"/>
              </a:solidFill>
              <a:miter lim="800000"/>
              <a:headEnd/>
              <a:tailEnd/>
            </a:ln>
            <a:effectLst/>
          </p:spPr>
          <p:txBody>
            <a:bodyPr wrap="square" tIns="91440" bIns="91440" rtlCol="0" anchor="t">
              <a:prstTxWarp prst="textNoShape">
                <a:avLst/>
              </a:prstTxWarp>
              <a:noAutofit/>
            </a:bodyPr>
            <a:lstStyle/>
            <a:p>
              <a:pPr algn="ctr"/>
              <a:r>
                <a:rPr lang="en-US" sz="800" kern="0" dirty="0"/>
                <a:t>prediction/</a:t>
              </a:r>
            </a:p>
            <a:p>
              <a:pPr algn="ctr"/>
              <a:r>
                <a:rPr lang="en-US" sz="800" kern="0" dirty="0"/>
                <a:t>recommendation </a:t>
              </a:r>
            </a:p>
            <a:p>
              <a:pPr algn="ctr"/>
              <a:r>
                <a:rPr lang="en-US" sz="800" kern="0" dirty="0"/>
                <a:t>phase</a:t>
              </a:r>
            </a:p>
          </p:txBody>
        </p:sp>
        <p:cxnSp>
          <p:nvCxnSpPr>
            <p:cNvPr id="9" name="Straight Connector 8"/>
            <p:cNvCxnSpPr/>
            <p:nvPr/>
          </p:nvCxnSpPr>
          <p:spPr>
            <a:xfrm flipH="1" flipV="1">
              <a:off x="3269152" y="893774"/>
              <a:ext cx="6875" cy="295633"/>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3269152" y="1686710"/>
              <a:ext cx="6875" cy="295633"/>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145987" y="2155373"/>
              <a:ext cx="418458" cy="2289"/>
            </a:xfrm>
            <a:prstGeom prst="line">
              <a:avLst/>
            </a:prstGeom>
            <a:ln w="127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136775" y="655455"/>
              <a:ext cx="442349" cy="2293"/>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136775" y="655455"/>
              <a:ext cx="0" cy="1499918"/>
            </a:xfrm>
            <a:prstGeom prst="line">
              <a:avLst/>
            </a:prstGeom>
            <a:ln w="12700">
              <a:solidFill>
                <a:schemeClr val="tx1"/>
              </a:solidFill>
              <a:headEnd type="none"/>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1786473" y="3619908"/>
            <a:ext cx="3081293" cy="355482"/>
          </a:xfrm>
          <a:prstGeom prst="rect">
            <a:avLst/>
          </a:prstGeom>
          <a:noFill/>
        </p:spPr>
        <p:txBody>
          <a:bodyPr wrap="none" rtlCol="0">
            <a:spAutoFit/>
          </a:bodyPr>
          <a:lstStyle/>
          <a:p>
            <a:pPr>
              <a:lnSpc>
                <a:spcPct val="95000"/>
              </a:lnSpc>
              <a:spcBef>
                <a:spcPts val="400"/>
              </a:spcBef>
            </a:pPr>
            <a:r>
              <a:rPr lang="en-US">
                <a:solidFill>
                  <a:srgbClr val="231F20"/>
                </a:solidFill>
              </a:rPr>
              <a:t>Recommendation phases</a:t>
            </a:r>
            <a:endParaRPr lang="en-US" dirty="0" err="1">
              <a:solidFill>
                <a:srgbClr val="231F20"/>
              </a:solidFill>
            </a:endParaRPr>
          </a:p>
        </p:txBody>
      </p:sp>
    </p:spTree>
    <p:extLst>
      <p:ext uri="{BB962C8B-B14F-4D97-AF65-F5344CB8AC3E}">
        <p14:creationId xmlns:p14="http://schemas.microsoft.com/office/powerpoint/2010/main" val="886109357"/>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 Learning phase -&gt; prediction recommendation</a:t>
            </a:r>
          </a:p>
          <a:p>
            <a:endParaRPr lang="en-US" dirty="0"/>
          </a:p>
        </p:txBody>
      </p:sp>
      <p:sp>
        <p:nvSpPr>
          <p:cNvPr id="3" name="Title 2"/>
          <p:cNvSpPr>
            <a:spLocks noGrp="1"/>
          </p:cNvSpPr>
          <p:nvPr>
            <p:ph type="title"/>
          </p:nvPr>
        </p:nvSpPr>
        <p:spPr/>
        <p:txBody>
          <a:bodyPr/>
          <a:lstStyle/>
          <a:p>
            <a:pPr lvl="0">
              <a:spcBef>
                <a:spcPts val="600"/>
              </a:spcBef>
              <a:spcAft>
                <a:spcPts val="200"/>
              </a:spcAft>
            </a:pPr>
            <a:r>
              <a:rPr lang="en-US" dirty="0"/>
              <a:t>Traditional recommendation approaches</a:t>
            </a:r>
          </a:p>
        </p:txBody>
      </p:sp>
      <p:sp>
        <p:nvSpPr>
          <p:cNvPr id="4" name="Date Placeholder 3"/>
          <p:cNvSpPr>
            <a:spLocks noGrp="1"/>
          </p:cNvSpPr>
          <p:nvPr>
            <p:ph type="dt" sz="half" idx="10"/>
          </p:nvPr>
        </p:nvSpPr>
        <p:spPr/>
        <p:txBody>
          <a:bodyPr/>
          <a:lstStyle/>
          <a:p>
            <a:r>
              <a:rPr lang="en-US"/>
              <a:t>© 2017 Teradata</a:t>
            </a:r>
          </a:p>
        </p:txBody>
      </p:sp>
      <p:pic>
        <p:nvPicPr>
          <p:cNvPr id="5" name="Picture 4"/>
          <p:cNvPicPr>
            <a:picLocks noChangeAspect="1"/>
          </p:cNvPicPr>
          <p:nvPr/>
        </p:nvPicPr>
        <p:blipFill>
          <a:blip r:embed="rId3"/>
          <a:stretch>
            <a:fillRect/>
          </a:stretch>
        </p:blipFill>
        <p:spPr>
          <a:xfrm>
            <a:off x="452967" y="1333285"/>
            <a:ext cx="5342958" cy="3222841"/>
          </a:xfrm>
          <a:prstGeom prst="rect">
            <a:avLst/>
          </a:prstGeom>
        </p:spPr>
      </p:pic>
      <p:sp>
        <p:nvSpPr>
          <p:cNvPr id="6" name="TextBox 5"/>
          <p:cNvSpPr txBox="1"/>
          <p:nvPr/>
        </p:nvSpPr>
        <p:spPr>
          <a:xfrm>
            <a:off x="873150" y="4790274"/>
            <a:ext cx="4998484" cy="253146"/>
          </a:xfrm>
          <a:prstGeom prst="rect">
            <a:avLst/>
          </a:prstGeom>
          <a:noFill/>
        </p:spPr>
        <p:txBody>
          <a:bodyPr wrap="none" rtlCol="0">
            <a:spAutoFit/>
          </a:bodyPr>
          <a:lstStyle/>
          <a:p>
            <a:pPr>
              <a:lnSpc>
                <a:spcPct val="95000"/>
              </a:lnSpc>
              <a:spcBef>
                <a:spcPts val="400"/>
              </a:spcBef>
            </a:pPr>
            <a:r>
              <a:rPr lang="en-US" sz="1100" dirty="0">
                <a:solidFill>
                  <a:srgbClr val="231F20"/>
                </a:solidFill>
              </a:rPr>
              <a:t>source: Recommendation systems: Principles, methods and evaluation</a:t>
            </a:r>
          </a:p>
        </p:txBody>
      </p:sp>
    </p:spTree>
    <p:extLst>
      <p:ext uri="{BB962C8B-B14F-4D97-AF65-F5344CB8AC3E}">
        <p14:creationId xmlns:p14="http://schemas.microsoft.com/office/powerpoint/2010/main" val="277944705"/>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Filtering</a:t>
            </a:r>
          </a:p>
          <a:p>
            <a:pPr lvl="1"/>
            <a:r>
              <a:rPr lang="en-US" dirty="0"/>
              <a:t>Content based</a:t>
            </a:r>
          </a:p>
          <a:p>
            <a:pPr lvl="1"/>
            <a:r>
              <a:rPr lang="en-US" dirty="0"/>
              <a:t>Collaborative</a:t>
            </a:r>
          </a:p>
          <a:p>
            <a:pPr lvl="1"/>
            <a:r>
              <a:rPr lang="en-US" dirty="0"/>
              <a:t>Hybrid</a:t>
            </a:r>
          </a:p>
          <a:p>
            <a:endParaRPr lang="en-US" dirty="0"/>
          </a:p>
        </p:txBody>
      </p:sp>
      <p:sp>
        <p:nvSpPr>
          <p:cNvPr id="3" name="Title 2"/>
          <p:cNvSpPr>
            <a:spLocks noGrp="1"/>
          </p:cNvSpPr>
          <p:nvPr>
            <p:ph type="title"/>
          </p:nvPr>
        </p:nvSpPr>
        <p:spPr/>
        <p:txBody>
          <a:bodyPr/>
          <a:lstStyle/>
          <a:p>
            <a:pPr lvl="0">
              <a:spcBef>
                <a:spcPts val="600"/>
              </a:spcBef>
              <a:spcAft>
                <a:spcPts val="200"/>
              </a:spcAft>
            </a:pPr>
            <a:r>
              <a:rPr lang="en-US" dirty="0"/>
              <a:t>Traditional recommendation approaches</a:t>
            </a:r>
          </a:p>
        </p:txBody>
      </p:sp>
      <p:sp>
        <p:nvSpPr>
          <p:cNvPr id="4" name="Date Placeholder 3"/>
          <p:cNvSpPr>
            <a:spLocks noGrp="1"/>
          </p:cNvSpPr>
          <p:nvPr>
            <p:ph type="dt" sz="half" idx="10"/>
          </p:nvPr>
        </p:nvSpPr>
        <p:spPr/>
        <p:txBody>
          <a:bodyPr/>
          <a:lstStyle/>
          <a:p>
            <a:r>
              <a:rPr lang="en-US"/>
              <a:t>© 2017 Teradata</a:t>
            </a:r>
          </a:p>
        </p:txBody>
      </p:sp>
      <p:grpSp>
        <p:nvGrpSpPr>
          <p:cNvPr id="9" name="Group 8"/>
          <p:cNvGrpSpPr/>
          <p:nvPr/>
        </p:nvGrpSpPr>
        <p:grpSpPr>
          <a:xfrm>
            <a:off x="3408830" y="2016149"/>
            <a:ext cx="3398938" cy="2549203"/>
            <a:chOff x="2440693" y="1659416"/>
            <a:chExt cx="3398938" cy="2549203"/>
          </a:xfrm>
        </p:grpSpPr>
        <p:pic>
          <p:nvPicPr>
            <p:cNvPr id="7" name="Picture 6"/>
            <p:cNvPicPr>
              <a:picLocks noChangeAspect="1"/>
            </p:cNvPicPr>
            <p:nvPr/>
          </p:nvPicPr>
          <p:blipFill>
            <a:blip r:embed="rId3"/>
            <a:stretch>
              <a:fillRect/>
            </a:stretch>
          </p:blipFill>
          <p:spPr>
            <a:xfrm>
              <a:off x="2440693" y="1659416"/>
              <a:ext cx="3398938" cy="2549203"/>
            </a:xfrm>
            <a:prstGeom prst="rect">
              <a:avLst/>
            </a:prstGeom>
          </p:spPr>
        </p:pic>
        <p:pic>
          <p:nvPicPr>
            <p:cNvPr id="8" name="Picture 7"/>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918857" y="2638249"/>
              <a:ext cx="571943" cy="428872"/>
            </a:xfrm>
            <a:prstGeom prst="rect">
              <a:avLst/>
            </a:prstGeom>
          </p:spPr>
        </p:pic>
      </p:grpSp>
      <p:pic>
        <p:nvPicPr>
          <p:cNvPr id="5" name="Picture 4"/>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081131" y="976277"/>
            <a:ext cx="1058545" cy="793750"/>
          </a:xfrm>
          <a:prstGeom prst="rect">
            <a:avLst/>
          </a:prstGeom>
        </p:spPr>
      </p:pic>
      <p:pic>
        <p:nvPicPr>
          <p:cNvPr id="6" name="Picture 5"/>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848726" y="869089"/>
            <a:ext cx="1344168" cy="1008126"/>
          </a:xfrm>
          <a:prstGeom prst="rect">
            <a:avLst/>
          </a:prstGeom>
        </p:spPr>
      </p:pic>
      <p:cxnSp>
        <p:nvCxnSpPr>
          <p:cNvPr id="11" name="Straight Connector 10"/>
          <p:cNvCxnSpPr/>
          <p:nvPr/>
        </p:nvCxnSpPr>
        <p:spPr>
          <a:xfrm flipH="1" flipV="1">
            <a:off x="3905107" y="2016149"/>
            <a:ext cx="234570" cy="426364"/>
          </a:xfrm>
          <a:prstGeom prst="line">
            <a:avLst/>
          </a:prstGeom>
          <a:ln w="76200">
            <a:solidFill>
              <a:schemeClr val="bg2">
                <a:lumMod val="10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6" idx="2"/>
          </p:cNvCxnSpPr>
          <p:nvPr/>
        </p:nvCxnSpPr>
        <p:spPr>
          <a:xfrm flipV="1">
            <a:off x="5501001" y="1877215"/>
            <a:ext cx="19809" cy="556657"/>
          </a:xfrm>
          <a:prstGeom prst="line">
            <a:avLst/>
          </a:prstGeom>
          <a:ln w="76200">
            <a:solidFill>
              <a:schemeClr val="bg2">
                <a:lumMod val="10000"/>
              </a:schemeClr>
            </a:solidFill>
            <a:head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31246"/>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 variety of approaches</a:t>
            </a:r>
          </a:p>
          <a:p>
            <a:r>
              <a:rPr lang="en-US" dirty="0" smtClean="0"/>
              <a:t>Inherently difficult to evaluate</a:t>
            </a:r>
          </a:p>
          <a:p>
            <a:endParaRPr lang="en-US" dirty="0"/>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1249237968"/>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Intuitively:</a:t>
            </a:r>
            <a:endParaRPr lang="en-US" b="1" dirty="0"/>
          </a:p>
          <a:p>
            <a:r>
              <a:rPr lang="en-US" dirty="0"/>
              <a:t>Personal tastes correlate for a given domain and information space.</a:t>
            </a:r>
          </a:p>
          <a:p>
            <a:r>
              <a:rPr lang="en-US" dirty="0"/>
              <a:t>Users </a:t>
            </a:r>
            <a:r>
              <a:rPr lang="en-US" dirty="0" smtClean="0"/>
              <a:t>who agreed </a:t>
            </a:r>
            <a:r>
              <a:rPr lang="en-US" dirty="0"/>
              <a:t>before are more likely to agree in future </a:t>
            </a:r>
            <a:r>
              <a:rPr lang="en-US" dirty="0" smtClean="0"/>
              <a:t>on </a:t>
            </a:r>
            <a:r>
              <a:rPr lang="en-US" dirty="0"/>
              <a:t>some particular item.</a:t>
            </a:r>
          </a:p>
          <a:p>
            <a:r>
              <a:rPr lang="en-US" dirty="0"/>
              <a:t>To approximate the rating of the user, </a:t>
            </a:r>
            <a:r>
              <a:rPr lang="en-US" dirty="0" smtClean="0"/>
              <a:t>we select </a:t>
            </a:r>
            <a:r>
              <a:rPr lang="en-US" dirty="0"/>
              <a:t>users who have somehow similar taste.</a:t>
            </a:r>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1799372654"/>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Advantages over content based methods</a:t>
            </a:r>
          </a:p>
          <a:p>
            <a:r>
              <a:rPr lang="en-US" dirty="0"/>
              <a:t>No need to know about item content</a:t>
            </a:r>
          </a:p>
          <a:p>
            <a:pPr lvl="1"/>
            <a:r>
              <a:rPr lang="en-US" dirty="0"/>
              <a:t>Content of the item does not necessarily tell the whole story. What features(length, category, actor/actresses) of movie of an item is important for a particular user? No information is necessary for CF.</a:t>
            </a:r>
          </a:p>
          <a:p>
            <a:r>
              <a:rPr lang="en-US" dirty="0"/>
              <a:t>"Item cold-start" problem is avoided</a:t>
            </a:r>
          </a:p>
          <a:p>
            <a:pPr lvl="1"/>
            <a:r>
              <a:rPr lang="en-US" dirty="0"/>
              <a:t>When the item information is not available, we do not need it as long as some users purchased the item</a:t>
            </a:r>
            <a:r>
              <a:rPr lang="en-US" dirty="0" smtClean="0"/>
              <a:t>.</a:t>
            </a:r>
            <a:endParaRPr lang="en-US" dirty="0"/>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1292425859"/>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Advantages over content based methods</a:t>
            </a:r>
          </a:p>
          <a:p>
            <a:r>
              <a:rPr lang="en-US" dirty="0"/>
              <a:t>No need to know about item content</a:t>
            </a:r>
          </a:p>
          <a:p>
            <a:pPr lvl="1"/>
            <a:r>
              <a:rPr lang="en-US" dirty="0"/>
              <a:t>Content of the item does not necessarily tell the whole story. What features(length, category, actor/actresses) of movie of an item is important for a particular user? No information is necessary for CF.</a:t>
            </a:r>
          </a:p>
          <a:p>
            <a:r>
              <a:rPr lang="en-US" dirty="0"/>
              <a:t>"Item cold-start" problem is avoided</a:t>
            </a:r>
          </a:p>
          <a:p>
            <a:pPr lvl="1"/>
            <a:r>
              <a:rPr lang="en-US" dirty="0"/>
              <a:t>When the item information is not available, we do not need it as long as some users purchased the item</a:t>
            </a:r>
            <a:r>
              <a:rPr lang="en-US" dirty="0" smtClean="0"/>
              <a:t>.</a:t>
            </a:r>
            <a:endParaRPr lang="en-US" dirty="0"/>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5" name="TextBox 4"/>
          <p:cNvSpPr txBox="1"/>
          <p:nvPr/>
        </p:nvSpPr>
        <p:spPr>
          <a:xfrm>
            <a:off x="1264920" y="3065259"/>
            <a:ext cx="6614159" cy="1671227"/>
          </a:xfrm>
          <a:prstGeom prst="rect">
            <a:avLst/>
          </a:prstGeom>
          <a:solidFill>
            <a:schemeClr val="bg1"/>
          </a:solidFill>
          <a:ln>
            <a:solidFill>
              <a:schemeClr val="tx1">
                <a:lumMod val="50000"/>
              </a:schemeClr>
            </a:solidFill>
          </a:ln>
        </p:spPr>
        <p:txBody>
          <a:bodyPr wrap="square" rtlCol="0">
            <a:spAutoFit/>
          </a:bodyPr>
          <a:lstStyle/>
          <a:p>
            <a:pPr>
              <a:lnSpc>
                <a:spcPct val="95000"/>
              </a:lnSpc>
              <a:spcBef>
                <a:spcPts val="400"/>
              </a:spcBef>
            </a:pPr>
            <a:r>
              <a:rPr lang="en-US" b="1" dirty="0"/>
              <a:t>Cold start</a:t>
            </a:r>
            <a:r>
              <a:rPr lang="en-US" dirty="0"/>
              <a:t> is a potential problem in computer-based information systems which involve a degree of automated data modelling. Specifically, it concerns the issue that the system cannot draw any inferences for users or items about which it has not yet gathered sufficient information.</a:t>
            </a:r>
            <a:endParaRPr lang="en-US" dirty="0" smtClean="0">
              <a:solidFill>
                <a:srgbClr val="231F20"/>
              </a:solidFill>
            </a:endParaRPr>
          </a:p>
        </p:txBody>
      </p:sp>
    </p:spTree>
    <p:extLst>
      <p:ext uri="{BB962C8B-B14F-4D97-AF65-F5344CB8AC3E}">
        <p14:creationId xmlns:p14="http://schemas.microsoft.com/office/powerpoint/2010/main" val="1811035044"/>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9144000" cy="5143500"/>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a:solidFill>
                  <a:schemeClr val="accent3"/>
                </a:solidFill>
              </a:rPr>
              <a:t>Recommendation Systems</a:t>
            </a:r>
            <a:br>
              <a:rPr lang="en-US" dirty="0">
                <a:ln/>
                <a:solidFill>
                  <a:schemeClr val="accent3"/>
                </a:solidFill>
              </a:rPr>
            </a:br>
            <a:r>
              <a:rPr lang="en-US" dirty="0">
                <a:ln/>
                <a:solidFill>
                  <a:schemeClr val="accent3"/>
                </a:solidFill>
              </a:rPr>
              <a:t>A brief history</a:t>
            </a: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spTree>
    <p:extLst>
      <p:ext uri="{BB962C8B-B14F-4D97-AF65-F5344CB8AC3E}">
        <p14:creationId xmlns:p14="http://schemas.microsoft.com/office/powerpoint/2010/main" val="706531463"/>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Advantages over content based methods</a:t>
            </a:r>
          </a:p>
          <a:p>
            <a:r>
              <a:rPr lang="en-US" dirty="0" smtClean="0"/>
              <a:t>User </a:t>
            </a:r>
            <a:r>
              <a:rPr lang="en-US" dirty="0"/>
              <a:t>interest may change over time.</a:t>
            </a:r>
          </a:p>
          <a:p>
            <a:pPr lvl="1"/>
            <a:r>
              <a:rPr lang="en-US" dirty="0"/>
              <a:t>Focusing on content solely does not provide any flexibility on the user side. We need to take the user preference change into consideration as well.</a:t>
            </a:r>
          </a:p>
          <a:p>
            <a:r>
              <a:rPr lang="en-US" dirty="0" err="1" smtClean="0"/>
              <a:t>Explainability</a:t>
            </a:r>
            <a:endParaRPr lang="en-US" dirty="0"/>
          </a:p>
          <a:p>
            <a:pPr lvl="1"/>
            <a:r>
              <a:rPr lang="en-US" dirty="0"/>
              <a:t>Rather than </a:t>
            </a:r>
            <a:r>
              <a:rPr lang="en-US" dirty="0" smtClean="0"/>
              <a:t>rely on content, plausible social rationale for the user can result (</a:t>
            </a:r>
            <a:r>
              <a:rPr lang="en-US" dirty="0" err="1" smtClean="0"/>
              <a:t>eg</a:t>
            </a:r>
            <a:r>
              <a:rPr lang="en-US" dirty="0" smtClean="0"/>
              <a:t>: "You </a:t>
            </a:r>
            <a:r>
              <a:rPr lang="en-US" dirty="0"/>
              <a:t>will like this product because other users </a:t>
            </a:r>
            <a:r>
              <a:rPr lang="en-US" dirty="0" smtClean="0"/>
              <a:t>like you like </a:t>
            </a:r>
            <a:r>
              <a:rPr lang="en-US" dirty="0"/>
              <a:t>the </a:t>
            </a:r>
            <a:r>
              <a:rPr lang="en-US" dirty="0" smtClean="0"/>
              <a:t>product”).</a:t>
            </a:r>
            <a:endParaRPr lang="en-US" dirty="0"/>
          </a:p>
          <a:p>
            <a:r>
              <a:rPr lang="en-US" dirty="0" smtClean="0"/>
              <a:t>Capture subtlety</a:t>
            </a:r>
            <a:endParaRPr lang="en-US" dirty="0"/>
          </a:p>
          <a:p>
            <a:pPr lvl="1"/>
            <a:r>
              <a:rPr lang="en-US" dirty="0"/>
              <a:t>This is generally true for latent factor models. If most of the users are buying two unrelated items, then it is likely </a:t>
            </a:r>
            <a:r>
              <a:rPr lang="en-US" dirty="0" smtClean="0"/>
              <a:t>another </a:t>
            </a:r>
            <a:r>
              <a:rPr lang="en-US" dirty="0"/>
              <a:t>user who shares the same taste of </a:t>
            </a:r>
            <a:r>
              <a:rPr lang="en-US" dirty="0" smtClean="0"/>
              <a:t>the larger set of </a:t>
            </a:r>
            <a:r>
              <a:rPr lang="en-US" dirty="0"/>
              <a:t>users is likely to buy that unrelated thing, which brings serendipity to the table.</a:t>
            </a:r>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1571157592"/>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Disadvantages </a:t>
            </a:r>
            <a:r>
              <a:rPr lang="en-US" b="1" dirty="0" smtClean="0"/>
              <a:t>vs </a:t>
            </a:r>
            <a:r>
              <a:rPr lang="en-US" b="1" dirty="0"/>
              <a:t>content based methods</a:t>
            </a:r>
          </a:p>
          <a:p>
            <a:r>
              <a:rPr lang="en-US" dirty="0"/>
              <a:t>Sparsity of user preference and Scalability in computation</a:t>
            </a:r>
          </a:p>
          <a:p>
            <a:pPr lvl="1"/>
            <a:r>
              <a:rPr lang="en-US" dirty="0"/>
              <a:t>User preference sparsity makes it hard to find users who share similar taste</a:t>
            </a:r>
          </a:p>
          <a:p>
            <a:pPr lvl="1"/>
            <a:r>
              <a:rPr lang="en-US" dirty="0"/>
              <a:t>Large sparse matrices make hard to do computation in general.</a:t>
            </a:r>
          </a:p>
          <a:p>
            <a:r>
              <a:rPr lang="en-US" dirty="0"/>
              <a:t>Privacy Concerns</a:t>
            </a:r>
          </a:p>
          <a:p>
            <a:pPr lvl="1"/>
            <a:r>
              <a:rPr lang="en-US" dirty="0"/>
              <a:t>Some users may not want their preference and taste available on the website even in an implicit form.</a:t>
            </a:r>
          </a:p>
          <a:p>
            <a:r>
              <a:rPr lang="en-US" dirty="0"/>
              <a:t>Synonym issue needs to be handled properly and normalized</a:t>
            </a:r>
          </a:p>
          <a:p>
            <a:pPr lvl="1"/>
            <a:r>
              <a:rPr lang="en-US" dirty="0"/>
              <a:t>Film-movie corresponds to the same thing, if one user buys comedy and the other buys "funny movies", they should be treated as same in order to improve both recommendations and not separate the things that are inherently </a:t>
            </a:r>
            <a:r>
              <a:rPr lang="en-US" dirty="0" smtClean="0"/>
              <a:t>alike.</a:t>
            </a:r>
            <a:endParaRPr lang="en-US" dirty="0"/>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823911208"/>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Disadvantages </a:t>
            </a:r>
            <a:r>
              <a:rPr lang="en-US" b="1" dirty="0" smtClean="0"/>
              <a:t>vs </a:t>
            </a:r>
            <a:r>
              <a:rPr lang="en-US" b="1" dirty="0"/>
              <a:t>content based methods</a:t>
            </a:r>
          </a:p>
          <a:p>
            <a:r>
              <a:rPr lang="en-US" dirty="0" smtClean="0"/>
              <a:t>Gray </a:t>
            </a:r>
            <a:r>
              <a:rPr lang="en-US" dirty="0"/>
              <a:t>Sheep</a:t>
            </a:r>
          </a:p>
          <a:p>
            <a:pPr lvl="1"/>
            <a:r>
              <a:rPr lang="en-US" dirty="0"/>
              <a:t>There may be people whose taste and preference do not </a:t>
            </a:r>
            <a:r>
              <a:rPr lang="en-US" i="1" dirty="0"/>
              <a:t>consistently</a:t>
            </a:r>
            <a:r>
              <a:rPr lang="en-US" dirty="0"/>
              <a:t> agree with other users' preference. Recommendations for these users may not make sense as their taste is quite distinct from others.</a:t>
            </a:r>
          </a:p>
          <a:p>
            <a:r>
              <a:rPr lang="en-US" dirty="0"/>
              <a:t>Shilling Attack</a:t>
            </a:r>
          </a:p>
          <a:p>
            <a:pPr lvl="1"/>
            <a:r>
              <a:rPr lang="en-US" dirty="0"/>
              <a:t>People who like one brand may give consistently high scores to that brand and give poor scores to the competitors no matter what their real experience are</a:t>
            </a:r>
            <a:r>
              <a:rPr lang="en-US" dirty="0" smtClean="0"/>
              <a:t>.</a:t>
            </a:r>
            <a:r>
              <a:rPr lang="en-US" dirty="0"/>
              <a:t/>
            </a:r>
            <a:br>
              <a:rPr lang="en-US" dirty="0"/>
            </a:br>
            <a:endParaRPr lang="en-US" dirty="0"/>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1651313605"/>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Three common approaches:</a:t>
            </a:r>
          </a:p>
          <a:p>
            <a:r>
              <a:rPr lang="en-US" b="1" dirty="0" smtClean="0"/>
              <a:t>Traditional Collaborative Filtering</a:t>
            </a:r>
          </a:p>
          <a:p>
            <a:r>
              <a:rPr lang="en-US" dirty="0" smtClean="0"/>
              <a:t>Cluster models</a:t>
            </a:r>
          </a:p>
          <a:p>
            <a:r>
              <a:rPr lang="en-US" dirty="0" smtClean="0"/>
              <a:t>Search-based methods</a:t>
            </a:r>
          </a:p>
          <a:p>
            <a:endParaRPr lang="en-US" dirty="0"/>
          </a:p>
        </p:txBody>
      </p:sp>
      <p:sp>
        <p:nvSpPr>
          <p:cNvPr id="3" name="Title 2"/>
          <p:cNvSpPr>
            <a:spLocks noGrp="1"/>
          </p:cNvSpPr>
          <p:nvPr>
            <p:ph type="title"/>
          </p:nvPr>
        </p:nvSpPr>
        <p:spPr/>
        <p:txBody>
          <a:bodyPr/>
          <a:lstStyle/>
          <a:p>
            <a:r>
              <a:rPr lang="en-US" dirty="0" smtClean="0"/>
              <a:t>Amazon Recommendations</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200" y="2613660"/>
            <a:ext cx="5435600" cy="1054100"/>
          </a:xfrm>
          <a:prstGeom prst="rect">
            <a:avLst/>
          </a:prstGeom>
        </p:spPr>
      </p:pic>
    </p:spTree>
    <p:extLst>
      <p:ext uri="{BB962C8B-B14F-4D97-AF65-F5344CB8AC3E}">
        <p14:creationId xmlns:p14="http://schemas.microsoft.com/office/powerpoint/2010/main" val="1270919953"/>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Traditional Collaborative Filtering is computationally expensive:</a:t>
            </a:r>
          </a:p>
          <a:p>
            <a:r>
              <a:rPr lang="en-US" dirty="0" smtClean="0"/>
              <a:t>M = number of customers,  N = number of catalog items</a:t>
            </a:r>
          </a:p>
          <a:p>
            <a:r>
              <a:rPr lang="en-US" dirty="0" smtClean="0"/>
              <a:t>Worst case:   O</a:t>
            </a:r>
            <a:r>
              <a:rPr lang="en-US" baseline="30000" dirty="0" smtClean="0"/>
              <a:t>(MN)</a:t>
            </a:r>
          </a:p>
          <a:p>
            <a:r>
              <a:rPr lang="en-US" dirty="0" smtClean="0"/>
              <a:t>Generally:  O</a:t>
            </a:r>
            <a:r>
              <a:rPr lang="en-US" baseline="30000" dirty="0" smtClean="0"/>
              <a:t>(M+N)</a:t>
            </a:r>
            <a:endParaRPr lang="en-US" baseline="30000" dirty="0"/>
          </a:p>
        </p:txBody>
      </p:sp>
      <p:sp>
        <p:nvSpPr>
          <p:cNvPr id="3" name="Title 2"/>
          <p:cNvSpPr>
            <a:spLocks noGrp="1"/>
          </p:cNvSpPr>
          <p:nvPr>
            <p:ph type="title"/>
          </p:nvPr>
        </p:nvSpPr>
        <p:spPr/>
        <p:txBody>
          <a:bodyPr/>
          <a:lstStyle/>
          <a:p>
            <a:r>
              <a:rPr lang="en-US" dirty="0" smtClean="0"/>
              <a:t>Amazon Recommendations</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1589348224"/>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Co-clustering</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1804099874"/>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Co-clustering</a:t>
            </a:r>
          </a:p>
          <a:p>
            <a:r>
              <a:rPr lang="en-US" b="1" dirty="0" smtClean="0"/>
              <a:t>Matrix Factorization</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stretch>
            <a:fillRect/>
          </a:stretch>
        </p:blipFill>
        <p:spPr>
          <a:xfrm>
            <a:off x="1813560" y="1586190"/>
            <a:ext cx="5516880" cy="2277674"/>
          </a:xfrm>
          <a:prstGeom prst="rect">
            <a:avLst/>
          </a:prstGeom>
        </p:spPr>
      </p:pic>
    </p:spTree>
    <p:extLst>
      <p:ext uri="{BB962C8B-B14F-4D97-AF65-F5344CB8AC3E}">
        <p14:creationId xmlns:p14="http://schemas.microsoft.com/office/powerpoint/2010/main" val="503226516"/>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Co-clustering</a:t>
            </a:r>
          </a:p>
          <a:p>
            <a:r>
              <a:rPr lang="en-US" b="1" dirty="0" smtClean="0"/>
              <a:t>Matrix Factorization</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stretch>
            <a:fillRect/>
          </a:stretch>
        </p:blipFill>
        <p:spPr>
          <a:xfrm>
            <a:off x="1813560" y="1586190"/>
            <a:ext cx="5516880" cy="227767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880" y="4032251"/>
            <a:ext cx="6896100" cy="523875"/>
          </a:xfrm>
          <a:prstGeom prst="rect">
            <a:avLst/>
          </a:prstGeom>
        </p:spPr>
      </p:pic>
    </p:spTree>
    <p:extLst>
      <p:ext uri="{BB962C8B-B14F-4D97-AF65-F5344CB8AC3E}">
        <p14:creationId xmlns:p14="http://schemas.microsoft.com/office/powerpoint/2010/main" val="880609574"/>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Co-clustering</a:t>
            </a:r>
          </a:p>
          <a:p>
            <a:r>
              <a:rPr lang="en-US" dirty="0" smtClean="0"/>
              <a:t>Matrix Factorization</a:t>
            </a:r>
          </a:p>
          <a:p>
            <a:r>
              <a:rPr lang="en-US" b="1" dirty="0" smtClean="0"/>
              <a:t>Alternating Least Squares</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7787" y="2115427"/>
            <a:ext cx="6448425" cy="933450"/>
          </a:xfrm>
          <a:prstGeom prst="rect">
            <a:avLst/>
          </a:prstGeom>
        </p:spPr>
      </p:pic>
    </p:spTree>
    <p:extLst>
      <p:ext uri="{BB962C8B-B14F-4D97-AF65-F5344CB8AC3E}">
        <p14:creationId xmlns:p14="http://schemas.microsoft.com/office/powerpoint/2010/main" val="1610719586"/>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Co-clustering</a:t>
            </a:r>
          </a:p>
          <a:p>
            <a:r>
              <a:rPr lang="en-US" dirty="0" smtClean="0"/>
              <a:t>Matrix Factorization</a:t>
            </a:r>
          </a:p>
          <a:p>
            <a:r>
              <a:rPr lang="en-US" b="1" dirty="0" smtClean="0"/>
              <a:t>Alternating Least Squares</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2863" y="3381897"/>
            <a:ext cx="1866900" cy="4095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1825" y="4052628"/>
            <a:ext cx="3228975" cy="5905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787" y="2115427"/>
            <a:ext cx="6448425" cy="933450"/>
          </a:xfrm>
          <a:prstGeom prst="rect">
            <a:avLst/>
          </a:prstGeom>
        </p:spPr>
      </p:pic>
      <p:sp>
        <p:nvSpPr>
          <p:cNvPr id="9" name="TextBox 8"/>
          <p:cNvSpPr txBox="1"/>
          <p:nvPr/>
        </p:nvSpPr>
        <p:spPr>
          <a:xfrm>
            <a:off x="845728" y="3381897"/>
            <a:ext cx="4653838" cy="355482"/>
          </a:xfrm>
          <a:prstGeom prst="rect">
            <a:avLst/>
          </a:prstGeom>
          <a:noFill/>
        </p:spPr>
        <p:txBody>
          <a:bodyPr wrap="none" rtlCol="0">
            <a:spAutoFit/>
          </a:bodyPr>
          <a:lstStyle/>
          <a:p>
            <a:pPr>
              <a:lnSpc>
                <a:spcPct val="95000"/>
              </a:lnSpc>
              <a:spcBef>
                <a:spcPts val="400"/>
              </a:spcBef>
            </a:pPr>
            <a:r>
              <a:rPr lang="en-US" dirty="0" smtClean="0">
                <a:solidFill>
                  <a:srgbClr val="231F20"/>
                </a:solidFill>
              </a:rPr>
              <a:t>Solve for </a:t>
            </a:r>
            <a:r>
              <a:rPr lang="en-US" dirty="0">
                <a:solidFill>
                  <a:srgbClr val="231F20"/>
                </a:solidFill>
                <a:latin typeface="greek" charset="0"/>
              </a:rPr>
              <a:t> </a:t>
            </a:r>
            <a:r>
              <a:rPr lang="en-US" dirty="0" smtClean="0">
                <a:solidFill>
                  <a:srgbClr val="231F20"/>
                </a:solidFill>
                <a:latin typeface="greek" charset="0"/>
              </a:rPr>
              <a:t>      </a:t>
            </a:r>
            <a:r>
              <a:rPr lang="en-US" dirty="0" smtClean="0">
                <a:solidFill>
                  <a:srgbClr val="231F20"/>
                </a:solidFill>
              </a:rPr>
              <a:t>by minimizing square errors:</a:t>
            </a:r>
            <a:endParaRPr lang="en-US" dirty="0" smtClean="0">
              <a:solidFill>
                <a:srgbClr val="231F20"/>
              </a:solidFill>
            </a:endParaRP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2475" y="3382160"/>
            <a:ext cx="228600" cy="361950"/>
          </a:xfrm>
          <a:prstGeom prst="rect">
            <a:avLst/>
          </a:prstGeom>
        </p:spPr>
      </p:pic>
      <p:sp>
        <p:nvSpPr>
          <p:cNvPr id="11" name="TextBox 10"/>
          <p:cNvSpPr txBox="1"/>
          <p:nvPr/>
        </p:nvSpPr>
        <p:spPr>
          <a:xfrm>
            <a:off x="1766423" y="4189413"/>
            <a:ext cx="2805576" cy="355482"/>
          </a:xfrm>
          <a:prstGeom prst="rect">
            <a:avLst/>
          </a:prstGeom>
          <a:noFill/>
        </p:spPr>
        <p:txBody>
          <a:bodyPr wrap="none" rtlCol="0">
            <a:spAutoFit/>
          </a:bodyPr>
          <a:lstStyle/>
          <a:p>
            <a:pPr>
              <a:lnSpc>
                <a:spcPct val="95000"/>
              </a:lnSpc>
              <a:spcBef>
                <a:spcPts val="400"/>
              </a:spcBef>
            </a:pPr>
            <a:r>
              <a:rPr lang="en-US" smtClean="0">
                <a:solidFill>
                  <a:srgbClr val="231F20"/>
                </a:solidFill>
              </a:rPr>
              <a:t>Ordinary Least Squares:</a:t>
            </a:r>
            <a:endParaRPr lang="en-US" dirty="0" smtClean="0">
              <a:solidFill>
                <a:srgbClr val="231F20"/>
              </a:solidFill>
            </a:endParaRPr>
          </a:p>
        </p:txBody>
      </p:sp>
    </p:spTree>
    <p:extLst>
      <p:ext uri="{BB962C8B-B14F-4D97-AF65-F5344CB8AC3E}">
        <p14:creationId xmlns:p14="http://schemas.microsoft.com/office/powerpoint/2010/main" val="1623202208"/>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9144000" cy="5143500"/>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a:solidFill>
                  <a:schemeClr val="accent3"/>
                </a:solidFill>
              </a:rPr>
              <a:t>Recommendation Systems</a:t>
            </a:r>
            <a:br>
              <a:rPr lang="en-US" dirty="0">
                <a:ln/>
                <a:solidFill>
                  <a:schemeClr val="accent3"/>
                </a:solidFill>
              </a:rPr>
            </a:br>
            <a:r>
              <a:rPr lang="en-US" dirty="0">
                <a:ln/>
                <a:solidFill>
                  <a:schemeClr val="accent3"/>
                </a:solidFill>
              </a:rPr>
              <a:t>A brief history</a:t>
            </a: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pic>
        <p:nvPicPr>
          <p:cNvPr id="13" name="Picture 12"/>
          <p:cNvPicPr>
            <a:picLocks noChangeAspect="1"/>
          </p:cNvPicPr>
          <p:nvPr/>
        </p:nvPicPr>
        <p:blipFill rotWithShape="1">
          <a:blip r:embed="rId4" cstate="hqprint">
            <a:extLst>
              <a:ext uri="{28A0092B-C50C-407E-A947-70E740481C1C}">
                <a14:useLocalDpi xmlns:a14="http://schemas.microsoft.com/office/drawing/2010/main"/>
              </a:ext>
            </a:extLst>
          </a:blip>
          <a:srcRect l="22103"/>
          <a:stretch/>
        </p:blipFill>
        <p:spPr>
          <a:xfrm>
            <a:off x="0" y="2735145"/>
            <a:ext cx="1490199" cy="1275350"/>
          </a:xfrm>
          <a:prstGeom prst="rect">
            <a:avLst/>
          </a:prstGeom>
        </p:spPr>
      </p:pic>
    </p:spTree>
    <p:extLst>
      <p:ext uri="{BB962C8B-B14F-4D97-AF65-F5344CB8AC3E}">
        <p14:creationId xmlns:p14="http://schemas.microsoft.com/office/powerpoint/2010/main" val="657821123"/>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Co-clustering</a:t>
            </a:r>
          </a:p>
          <a:p>
            <a:r>
              <a:rPr lang="en-US" dirty="0" smtClean="0"/>
              <a:t>Matrix Factorization</a:t>
            </a:r>
          </a:p>
          <a:p>
            <a:r>
              <a:rPr lang="en-US" b="1" dirty="0" smtClean="0"/>
              <a:t>Alternating Least Squares</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900" y="2336800"/>
            <a:ext cx="7172325" cy="46672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900" y="3155950"/>
            <a:ext cx="7067550" cy="523875"/>
          </a:xfrm>
          <a:prstGeom prst="rect">
            <a:avLst/>
          </a:prstGeom>
        </p:spPr>
      </p:pic>
    </p:spTree>
    <p:extLst>
      <p:ext uri="{BB962C8B-B14F-4D97-AF65-F5344CB8AC3E}">
        <p14:creationId xmlns:p14="http://schemas.microsoft.com/office/powerpoint/2010/main" val="1597934644"/>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Co-clustering</a:t>
            </a:r>
          </a:p>
          <a:p>
            <a:r>
              <a:rPr lang="en-US" dirty="0" smtClean="0"/>
              <a:t>Matrix Factorization</a:t>
            </a:r>
          </a:p>
          <a:p>
            <a:r>
              <a:rPr lang="en-US" b="1" dirty="0" smtClean="0"/>
              <a:t>Alternating Least Squares</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273300"/>
            <a:ext cx="5772150" cy="5905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3119438"/>
            <a:ext cx="5838825" cy="590550"/>
          </a:xfrm>
          <a:prstGeom prst="rect">
            <a:avLst/>
          </a:prstGeom>
        </p:spPr>
      </p:pic>
    </p:spTree>
    <p:extLst>
      <p:ext uri="{BB962C8B-B14F-4D97-AF65-F5344CB8AC3E}">
        <p14:creationId xmlns:p14="http://schemas.microsoft.com/office/powerpoint/2010/main" val="28745159"/>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907865" y="446040"/>
            <a:ext cx="8229600" cy="3662198"/>
          </a:xfrm>
        </p:spPr>
        <p:txBody>
          <a:bodyPr/>
          <a:lstStyle/>
          <a:p>
            <a:r>
              <a:rPr lang="en-US" dirty="0"/>
              <a:t>Introduction to recommendation systems</a:t>
            </a:r>
          </a:p>
          <a:p>
            <a:r>
              <a:rPr lang="en-US" dirty="0"/>
              <a:t>Traditional recommendation approaches</a:t>
            </a:r>
          </a:p>
          <a:p>
            <a:r>
              <a:rPr lang="en-US" b="1" dirty="0"/>
              <a:t>Introduction to Wide &amp; Deep</a:t>
            </a:r>
          </a:p>
          <a:p>
            <a:r>
              <a:rPr lang="en-US" dirty="0"/>
              <a:t>Wide Learning in context of Wide &amp; Deep</a:t>
            </a:r>
          </a:p>
          <a:p>
            <a:r>
              <a:rPr lang="en-US" dirty="0"/>
              <a:t>Deep Learning Fundamentals</a:t>
            </a:r>
          </a:p>
          <a:p>
            <a:r>
              <a:rPr lang="en-US" dirty="0"/>
              <a:t>Deep Learning for Recommendations</a:t>
            </a:r>
          </a:p>
          <a:p>
            <a:r>
              <a:rPr lang="en-US" dirty="0"/>
              <a:t>Preparing Data for Wide &amp; Deep</a:t>
            </a:r>
          </a:p>
          <a:p>
            <a:r>
              <a:rPr lang="en-US" dirty="0"/>
              <a:t>Training Wide &amp; Deep models</a:t>
            </a:r>
          </a:p>
          <a:p>
            <a:r>
              <a:rPr lang="en-US" dirty="0"/>
              <a:t>Serving Wide &amp; Deep models</a:t>
            </a:r>
          </a:p>
          <a:p>
            <a:r>
              <a:rPr lang="en-US" dirty="0"/>
              <a:t>Champion-Challenger Approach to deployment</a:t>
            </a:r>
          </a:p>
          <a:p>
            <a:r>
              <a:rPr lang="en-US" dirty="0"/>
              <a:t>Tuning Wide &amp; Deep models</a:t>
            </a:r>
          </a:p>
          <a:p>
            <a:r>
              <a:rPr lang="en-US" dirty="0"/>
              <a:t>Wrap-up and Summary</a:t>
            </a:r>
          </a:p>
          <a:p>
            <a:pPr lvl="1"/>
            <a:endParaRPr lang="en-US" dirty="0"/>
          </a:p>
        </p:txBody>
      </p:sp>
      <p:sp>
        <p:nvSpPr>
          <p:cNvPr id="6" name="Title 5"/>
          <p:cNvSpPr>
            <a:spLocks noGrp="1"/>
          </p:cNvSpPr>
          <p:nvPr>
            <p:ph type="title"/>
          </p:nvPr>
        </p:nvSpPr>
        <p:spPr/>
        <p:txBody>
          <a:bodyPr/>
          <a:lstStyle/>
          <a:p>
            <a:r>
              <a:rPr lang="en-US" dirty="0"/>
              <a:t>Agenda</a:t>
            </a:r>
          </a:p>
        </p:txBody>
      </p:sp>
      <p:sp>
        <p:nvSpPr>
          <p:cNvPr id="4" name="Date Placeholder 3"/>
          <p:cNvSpPr>
            <a:spLocks noGrp="1"/>
          </p:cNvSpPr>
          <p:nvPr>
            <p:ph type="dt" sz="half" idx="10"/>
          </p:nvPr>
        </p:nvSpPr>
        <p:spPr/>
        <p:txBody>
          <a:bodyPr/>
          <a:lstStyle/>
          <a:p>
            <a:r>
              <a:rPr lang="en-US"/>
              <a:t>© 2017 Teradata</a:t>
            </a:r>
          </a:p>
        </p:txBody>
      </p:sp>
    </p:spTree>
    <p:extLst>
      <p:ext uri="{BB962C8B-B14F-4D97-AF65-F5344CB8AC3E}">
        <p14:creationId xmlns:p14="http://schemas.microsoft.com/office/powerpoint/2010/main" val="558754973"/>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3923692" y="1395604"/>
            <a:ext cx="3575104" cy="3575104"/>
          </a:xfrm>
          <a:prstGeom prst="rect">
            <a:avLst/>
          </a:prstGeom>
        </p:spPr>
      </p:pic>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8" name="Picture 7"/>
          <p:cNvPicPr>
            <a:picLocks noChangeAspect="1"/>
          </p:cNvPicPr>
          <p:nvPr/>
        </p:nvPicPr>
        <p:blipFill>
          <a:blip r:embed="rId4"/>
          <a:stretch>
            <a:fillRect/>
          </a:stretch>
        </p:blipFill>
        <p:spPr>
          <a:xfrm>
            <a:off x="1640840" y="1867191"/>
            <a:ext cx="2505616" cy="1912620"/>
          </a:xfrm>
          <a:prstGeom prst="rect">
            <a:avLst/>
          </a:prstGeom>
        </p:spPr>
      </p:pic>
      <p:pic>
        <p:nvPicPr>
          <p:cNvPr id="9" name="Picture 8"/>
          <p:cNvPicPr>
            <a:picLocks noChangeAspect="1"/>
          </p:cNvPicPr>
          <p:nvPr/>
        </p:nvPicPr>
        <p:blipFill>
          <a:blip r:embed="rId5"/>
          <a:stretch>
            <a:fillRect/>
          </a:stretch>
        </p:blipFill>
        <p:spPr>
          <a:xfrm>
            <a:off x="5159686" y="2052385"/>
            <a:ext cx="1098874" cy="1467054"/>
          </a:xfrm>
          <a:prstGeom prst="rect">
            <a:avLst/>
          </a:prstGeom>
        </p:spPr>
      </p:pic>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1940519554"/>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9300"/>
            <a:ext cx="9144000" cy="2105320"/>
          </a:xfrm>
          <a:prstGeom prst="rect">
            <a:avLst/>
          </a:prstGeom>
        </p:spPr>
      </p:pic>
    </p:spTree>
    <p:extLst>
      <p:ext uri="{BB962C8B-B14F-4D97-AF65-F5344CB8AC3E}">
        <p14:creationId xmlns:p14="http://schemas.microsoft.com/office/powerpoint/2010/main" val="1520281764"/>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9300"/>
            <a:ext cx="9144000" cy="2105320"/>
          </a:xfrm>
          <a:prstGeom prst="rect">
            <a:avLst/>
          </a:prstGeom>
        </p:spPr>
      </p:pic>
      <p:sp>
        <p:nvSpPr>
          <p:cNvPr id="5" name="Rectangle 4"/>
          <p:cNvSpPr/>
          <p:nvPr/>
        </p:nvSpPr>
        <p:spPr>
          <a:xfrm>
            <a:off x="0" y="853440"/>
            <a:ext cx="2357120" cy="2001180"/>
          </a:xfrm>
          <a:prstGeom prst="rect">
            <a:avLst/>
          </a:prstGeom>
          <a:noFill/>
          <a:ln w="9525">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100" y="2925773"/>
            <a:ext cx="2628900" cy="119062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3660" y="3344522"/>
            <a:ext cx="1590675" cy="419100"/>
          </a:xfrm>
          <a:prstGeom prst="rect">
            <a:avLst/>
          </a:prstGeom>
        </p:spPr>
      </p:pic>
    </p:spTree>
    <p:extLst>
      <p:ext uri="{BB962C8B-B14F-4D97-AF65-F5344CB8AC3E}">
        <p14:creationId xmlns:p14="http://schemas.microsoft.com/office/powerpoint/2010/main" val="1993648682"/>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9300"/>
            <a:ext cx="9144000" cy="2105320"/>
          </a:xfrm>
          <a:prstGeom prst="rect">
            <a:avLst/>
          </a:prstGeom>
        </p:spPr>
      </p:pic>
      <p:sp>
        <p:nvSpPr>
          <p:cNvPr id="5" name="Rectangle 4"/>
          <p:cNvSpPr/>
          <p:nvPr/>
        </p:nvSpPr>
        <p:spPr>
          <a:xfrm>
            <a:off x="6786880" y="801370"/>
            <a:ext cx="2357120" cy="2001180"/>
          </a:xfrm>
          <a:prstGeom prst="rect">
            <a:avLst/>
          </a:prstGeom>
          <a:noFill/>
          <a:ln w="9525">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0840" y="3377575"/>
            <a:ext cx="3086100" cy="457200"/>
          </a:xfrm>
          <a:prstGeom prst="rect">
            <a:avLst/>
          </a:prstGeom>
        </p:spPr>
      </p:pic>
    </p:spTree>
    <p:extLst>
      <p:ext uri="{BB962C8B-B14F-4D97-AF65-F5344CB8AC3E}">
        <p14:creationId xmlns:p14="http://schemas.microsoft.com/office/powerpoint/2010/main" val="782159708"/>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9300"/>
            <a:ext cx="9144000" cy="2105320"/>
          </a:xfrm>
          <a:prstGeom prst="rect">
            <a:avLst/>
          </a:prstGeom>
        </p:spPr>
      </p:pic>
      <p:sp>
        <p:nvSpPr>
          <p:cNvPr id="5" name="Rectangle 4"/>
          <p:cNvSpPr/>
          <p:nvPr/>
        </p:nvSpPr>
        <p:spPr>
          <a:xfrm>
            <a:off x="2397760" y="801370"/>
            <a:ext cx="3291840" cy="2001180"/>
          </a:xfrm>
          <a:prstGeom prst="rect">
            <a:avLst/>
          </a:prstGeom>
          <a:noFill/>
          <a:ln w="9525">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500" y="3021975"/>
            <a:ext cx="7988300" cy="812800"/>
          </a:xfrm>
          <a:prstGeom prst="rect">
            <a:avLst/>
          </a:prstGeom>
        </p:spPr>
      </p:pic>
    </p:spTree>
    <p:extLst>
      <p:ext uri="{BB962C8B-B14F-4D97-AF65-F5344CB8AC3E}">
        <p14:creationId xmlns:p14="http://schemas.microsoft.com/office/powerpoint/2010/main" val="846111404"/>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812800"/>
            <a:ext cx="8559800" cy="3517900"/>
          </a:xfrm>
          <a:prstGeom prst="rect">
            <a:avLst/>
          </a:prstGeom>
        </p:spPr>
      </p:pic>
    </p:spTree>
    <p:extLst>
      <p:ext uri="{BB962C8B-B14F-4D97-AF65-F5344CB8AC3E}">
        <p14:creationId xmlns:p14="http://schemas.microsoft.com/office/powerpoint/2010/main" val="1484088188"/>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812800"/>
            <a:ext cx="8559800" cy="3517900"/>
          </a:xfrm>
          <a:prstGeom prst="rect">
            <a:avLst/>
          </a:prstGeom>
        </p:spPr>
      </p:pic>
      <p:sp>
        <p:nvSpPr>
          <p:cNvPr id="6" name="Rectangle 5"/>
          <p:cNvSpPr/>
          <p:nvPr/>
        </p:nvSpPr>
        <p:spPr>
          <a:xfrm>
            <a:off x="528320" y="985520"/>
            <a:ext cx="4348480" cy="3190240"/>
          </a:xfrm>
          <a:prstGeom prst="rect">
            <a:avLst/>
          </a:prstGeom>
          <a:noFill/>
          <a:ln w="31750">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345287631"/>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9144000" cy="5143500"/>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a:solidFill>
                  <a:schemeClr val="accent3"/>
                </a:solidFill>
              </a:rPr>
              <a:t>Recommendation Systems</a:t>
            </a:r>
            <a:br>
              <a:rPr lang="en-US" dirty="0">
                <a:ln/>
                <a:solidFill>
                  <a:schemeClr val="accent3"/>
                </a:solidFill>
              </a:rPr>
            </a:br>
            <a:r>
              <a:rPr lang="en-US" dirty="0">
                <a:ln/>
                <a:solidFill>
                  <a:schemeClr val="accent3"/>
                </a:solidFill>
              </a:rPr>
              <a:t>A brief history</a:t>
            </a: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pic>
        <p:nvPicPr>
          <p:cNvPr id="12" name="Picture 11"/>
          <p:cNvPicPr>
            <a:picLocks noChangeAspect="1"/>
          </p:cNvPicPr>
          <p:nvPr/>
        </p:nvPicPr>
        <p:blipFill rotWithShape="1">
          <a:blip r:embed="rId4"/>
          <a:srcRect l="27348"/>
          <a:stretch/>
        </p:blipFill>
        <p:spPr>
          <a:xfrm>
            <a:off x="1490198" y="2735146"/>
            <a:ext cx="1260591" cy="1225588"/>
          </a:xfrm>
          <a:prstGeom prst="rect">
            <a:avLst/>
          </a:prstGeom>
        </p:spPr>
      </p:pic>
      <p:pic>
        <p:nvPicPr>
          <p:cNvPr id="8" name="Picture 7"/>
          <p:cNvPicPr>
            <a:picLocks noChangeAspect="1"/>
          </p:cNvPicPr>
          <p:nvPr/>
        </p:nvPicPr>
        <p:blipFill rotWithShape="1">
          <a:blip r:embed="rId5" cstate="hqprint">
            <a:extLst>
              <a:ext uri="{28A0092B-C50C-407E-A947-70E740481C1C}">
                <a14:useLocalDpi xmlns:a14="http://schemas.microsoft.com/office/drawing/2010/main"/>
              </a:ext>
            </a:extLst>
          </a:blip>
          <a:srcRect l="22103"/>
          <a:stretch/>
        </p:blipFill>
        <p:spPr>
          <a:xfrm>
            <a:off x="0" y="2735145"/>
            <a:ext cx="1490199" cy="1275350"/>
          </a:xfrm>
          <a:prstGeom prst="rect">
            <a:avLst/>
          </a:prstGeom>
        </p:spPr>
      </p:pic>
    </p:spTree>
    <p:extLst>
      <p:ext uri="{BB962C8B-B14F-4D97-AF65-F5344CB8AC3E}">
        <p14:creationId xmlns:p14="http://schemas.microsoft.com/office/powerpoint/2010/main" val="500782188"/>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812800"/>
            <a:ext cx="8559800" cy="3517900"/>
          </a:xfrm>
          <a:prstGeom prst="rect">
            <a:avLst/>
          </a:prstGeom>
        </p:spPr>
      </p:pic>
      <p:sp>
        <p:nvSpPr>
          <p:cNvPr id="6" name="Rectangle 5"/>
          <p:cNvSpPr/>
          <p:nvPr/>
        </p:nvSpPr>
        <p:spPr>
          <a:xfrm>
            <a:off x="5008880" y="1016000"/>
            <a:ext cx="3677920" cy="1564640"/>
          </a:xfrm>
          <a:prstGeom prst="rect">
            <a:avLst/>
          </a:prstGeom>
          <a:noFill/>
          <a:ln w="31750">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5600"/>
            <a:ext cx="9144000" cy="4411056"/>
          </a:xfrm>
          <a:prstGeom prst="rect">
            <a:avLst/>
          </a:prstGeom>
        </p:spPr>
      </p:pic>
    </p:spTree>
    <p:extLst>
      <p:ext uri="{BB962C8B-B14F-4D97-AF65-F5344CB8AC3E}">
        <p14:creationId xmlns:p14="http://schemas.microsoft.com/office/powerpoint/2010/main" val="851083735"/>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812800"/>
            <a:ext cx="8559800" cy="3517900"/>
          </a:xfrm>
          <a:prstGeom prst="rect">
            <a:avLst/>
          </a:prstGeom>
        </p:spPr>
      </p:pic>
      <p:sp>
        <p:nvSpPr>
          <p:cNvPr id="6" name="Rectangle 5"/>
          <p:cNvSpPr/>
          <p:nvPr/>
        </p:nvSpPr>
        <p:spPr>
          <a:xfrm>
            <a:off x="5008880" y="1016000"/>
            <a:ext cx="3677920" cy="1564640"/>
          </a:xfrm>
          <a:prstGeom prst="rect">
            <a:avLst/>
          </a:prstGeom>
          <a:noFill/>
          <a:ln w="31750">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218896272"/>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812800"/>
            <a:ext cx="8559800" cy="3517900"/>
          </a:xfrm>
          <a:prstGeom prst="rect">
            <a:avLst/>
          </a:prstGeom>
        </p:spPr>
      </p:pic>
      <p:sp>
        <p:nvSpPr>
          <p:cNvPr id="6" name="Rectangle 5"/>
          <p:cNvSpPr/>
          <p:nvPr/>
        </p:nvSpPr>
        <p:spPr>
          <a:xfrm>
            <a:off x="5008880" y="2682240"/>
            <a:ext cx="3677920" cy="1454150"/>
          </a:xfrm>
          <a:prstGeom prst="rect">
            <a:avLst/>
          </a:prstGeom>
          <a:noFill/>
          <a:ln w="31750">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841064537"/>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55752"/>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9144000" cy="5143500"/>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a:solidFill>
                  <a:schemeClr val="accent3"/>
                </a:solidFill>
              </a:rPr>
              <a:t>Recommendation Systems</a:t>
            </a:r>
            <a:br>
              <a:rPr lang="en-US" dirty="0">
                <a:ln/>
                <a:solidFill>
                  <a:schemeClr val="accent3"/>
                </a:solidFill>
              </a:rPr>
            </a:br>
            <a:r>
              <a:rPr lang="en-US" dirty="0">
                <a:ln/>
                <a:solidFill>
                  <a:schemeClr val="accent3"/>
                </a:solidFill>
              </a:rPr>
              <a:t>A brief history</a:t>
            </a: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pic>
        <p:nvPicPr>
          <p:cNvPr id="11" name="Picture 10"/>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653704" y="2754414"/>
            <a:ext cx="1342687" cy="1206320"/>
          </a:xfrm>
          <a:prstGeom prst="rect">
            <a:avLst/>
          </a:prstGeom>
        </p:spPr>
      </p:pic>
      <p:pic>
        <p:nvPicPr>
          <p:cNvPr id="12" name="Picture 11"/>
          <p:cNvPicPr>
            <a:picLocks noChangeAspect="1"/>
          </p:cNvPicPr>
          <p:nvPr/>
        </p:nvPicPr>
        <p:blipFill>
          <a:blip r:embed="rId5"/>
          <a:stretch>
            <a:fillRect/>
          </a:stretch>
        </p:blipFill>
        <p:spPr>
          <a:xfrm>
            <a:off x="1015688" y="2735146"/>
            <a:ext cx="1735102" cy="1225588"/>
          </a:xfrm>
          <a:prstGeom prst="rect">
            <a:avLst/>
          </a:prstGeom>
        </p:spPr>
      </p:pic>
      <p:pic>
        <p:nvPicPr>
          <p:cNvPr id="13" name="Picture 1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22826" y="2735145"/>
            <a:ext cx="1913025" cy="1275350"/>
          </a:xfrm>
          <a:prstGeom prst="rect">
            <a:avLst/>
          </a:prstGeom>
        </p:spPr>
      </p:pic>
    </p:spTree>
    <p:extLst>
      <p:ext uri="{BB962C8B-B14F-4D97-AF65-F5344CB8AC3E}">
        <p14:creationId xmlns:p14="http://schemas.microsoft.com/office/powerpoint/2010/main" val="1908194298"/>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9144000" cy="5143500"/>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a:solidFill>
                  <a:schemeClr val="accent3"/>
                </a:solidFill>
              </a:rPr>
              <a:t>Recommendation Systems</a:t>
            </a:r>
            <a:br>
              <a:rPr lang="en-US" dirty="0">
                <a:ln/>
                <a:solidFill>
                  <a:schemeClr val="accent3"/>
                </a:solidFill>
              </a:rPr>
            </a:br>
            <a:r>
              <a:rPr lang="en-US" dirty="0">
                <a:ln/>
                <a:solidFill>
                  <a:schemeClr val="accent3"/>
                </a:solidFill>
              </a:rPr>
              <a:t>A brief history</a:t>
            </a: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pic>
        <p:nvPicPr>
          <p:cNvPr id="11" name="Picture 10"/>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653704" y="2754414"/>
            <a:ext cx="1342687" cy="1206320"/>
          </a:xfrm>
          <a:prstGeom prst="rect">
            <a:avLst/>
          </a:prstGeom>
        </p:spPr>
      </p:pic>
      <p:pic>
        <p:nvPicPr>
          <p:cNvPr id="12" name="Picture 11"/>
          <p:cNvPicPr>
            <a:picLocks noChangeAspect="1"/>
          </p:cNvPicPr>
          <p:nvPr/>
        </p:nvPicPr>
        <p:blipFill>
          <a:blip r:embed="rId5"/>
          <a:stretch>
            <a:fillRect/>
          </a:stretch>
        </p:blipFill>
        <p:spPr>
          <a:xfrm>
            <a:off x="1015688" y="2735146"/>
            <a:ext cx="1735102" cy="1225588"/>
          </a:xfrm>
          <a:prstGeom prst="rect">
            <a:avLst/>
          </a:prstGeom>
        </p:spPr>
      </p:pic>
      <p:pic>
        <p:nvPicPr>
          <p:cNvPr id="13" name="Picture 1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22826" y="2735145"/>
            <a:ext cx="1913025" cy="1275350"/>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96391" y="2735145"/>
            <a:ext cx="1400686" cy="1256081"/>
          </a:xfrm>
          <a:prstGeom prst="rect">
            <a:avLst/>
          </a:prstGeom>
        </p:spPr>
      </p:pic>
    </p:spTree>
    <p:extLst>
      <p:ext uri="{BB962C8B-B14F-4D97-AF65-F5344CB8AC3E}">
        <p14:creationId xmlns:p14="http://schemas.microsoft.com/office/powerpoint/2010/main" val="2146319451"/>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9144000" cy="5143500"/>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a:solidFill>
                  <a:schemeClr val="accent3"/>
                </a:solidFill>
              </a:rPr>
              <a:t>Recommendation Systems</a:t>
            </a:r>
            <a:br>
              <a:rPr lang="en-US" dirty="0">
                <a:ln/>
                <a:solidFill>
                  <a:schemeClr val="accent3"/>
                </a:solidFill>
              </a:rPr>
            </a:br>
            <a:r>
              <a:rPr lang="en-US" dirty="0">
                <a:ln/>
                <a:solidFill>
                  <a:schemeClr val="accent3"/>
                </a:solidFill>
              </a:rPr>
              <a:t>A brief history</a:t>
            </a: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pic>
        <p:nvPicPr>
          <p:cNvPr id="11" name="Picture 10"/>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653704" y="2754414"/>
            <a:ext cx="1342687" cy="1206320"/>
          </a:xfrm>
          <a:prstGeom prst="rect">
            <a:avLst/>
          </a:prstGeom>
        </p:spPr>
      </p:pic>
      <p:pic>
        <p:nvPicPr>
          <p:cNvPr id="12" name="Picture 11"/>
          <p:cNvPicPr>
            <a:picLocks noChangeAspect="1"/>
          </p:cNvPicPr>
          <p:nvPr/>
        </p:nvPicPr>
        <p:blipFill>
          <a:blip r:embed="rId5"/>
          <a:stretch>
            <a:fillRect/>
          </a:stretch>
        </p:blipFill>
        <p:spPr>
          <a:xfrm>
            <a:off x="1015688" y="2735146"/>
            <a:ext cx="1735102" cy="1225588"/>
          </a:xfrm>
          <a:prstGeom prst="rect">
            <a:avLst/>
          </a:prstGeom>
        </p:spPr>
      </p:pic>
      <p:pic>
        <p:nvPicPr>
          <p:cNvPr id="13" name="Picture 1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22826" y="2735145"/>
            <a:ext cx="1913025" cy="1275350"/>
          </a:xfrm>
          <a:prstGeom prst="rect">
            <a:avLst/>
          </a:prstGeom>
        </p:spPr>
      </p:pic>
      <p:pic>
        <p:nvPicPr>
          <p:cNvPr id="2" name="Picture 1"/>
          <p:cNvPicPr>
            <a:picLocks noChangeAspect="1"/>
          </p:cNvPicPr>
          <p:nvPr/>
        </p:nvPicPr>
        <p:blipFill>
          <a:blip r:embed="rId7"/>
          <a:stretch>
            <a:fillRect/>
          </a:stretch>
        </p:blipFill>
        <p:spPr>
          <a:xfrm>
            <a:off x="3808854" y="2263616"/>
            <a:ext cx="4193865" cy="538924"/>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996391" y="2735145"/>
            <a:ext cx="1400686" cy="1256081"/>
          </a:xfrm>
          <a:prstGeom prst="rect">
            <a:avLst/>
          </a:prstGeom>
        </p:spPr>
      </p:pic>
    </p:spTree>
    <p:extLst>
      <p:ext uri="{BB962C8B-B14F-4D97-AF65-F5344CB8AC3E}">
        <p14:creationId xmlns:p14="http://schemas.microsoft.com/office/powerpoint/2010/main" val="280090412"/>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9144000" cy="5143500"/>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a:solidFill>
                  <a:schemeClr val="accent3"/>
                </a:solidFill>
              </a:rPr>
              <a:t>Recommendation Systems</a:t>
            </a:r>
            <a:br>
              <a:rPr lang="en-US" dirty="0">
                <a:ln/>
                <a:solidFill>
                  <a:schemeClr val="accent3"/>
                </a:solidFill>
              </a:rPr>
            </a:br>
            <a:r>
              <a:rPr lang="en-US" dirty="0">
                <a:ln/>
                <a:solidFill>
                  <a:schemeClr val="accent3"/>
                </a:solidFill>
              </a:rPr>
              <a:t>A brief history</a:t>
            </a: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pic>
        <p:nvPicPr>
          <p:cNvPr id="11" name="Picture 10"/>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653704" y="2754414"/>
            <a:ext cx="1342687" cy="1206320"/>
          </a:xfrm>
          <a:prstGeom prst="rect">
            <a:avLst/>
          </a:prstGeom>
        </p:spPr>
      </p:pic>
      <p:pic>
        <p:nvPicPr>
          <p:cNvPr id="12" name="Picture 11"/>
          <p:cNvPicPr>
            <a:picLocks noChangeAspect="1"/>
          </p:cNvPicPr>
          <p:nvPr/>
        </p:nvPicPr>
        <p:blipFill>
          <a:blip r:embed="rId5"/>
          <a:stretch>
            <a:fillRect/>
          </a:stretch>
        </p:blipFill>
        <p:spPr>
          <a:xfrm>
            <a:off x="1015688" y="2735146"/>
            <a:ext cx="1735102" cy="1225588"/>
          </a:xfrm>
          <a:prstGeom prst="rect">
            <a:avLst/>
          </a:prstGeom>
        </p:spPr>
      </p:pic>
      <p:pic>
        <p:nvPicPr>
          <p:cNvPr id="13" name="Picture 1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22826" y="2735145"/>
            <a:ext cx="1913025" cy="1275350"/>
          </a:xfrm>
          <a:prstGeom prst="rect">
            <a:avLst/>
          </a:prstGeom>
        </p:spPr>
      </p:pic>
      <p:pic>
        <p:nvPicPr>
          <p:cNvPr id="2" name="Picture 1"/>
          <p:cNvPicPr>
            <a:picLocks noChangeAspect="1"/>
          </p:cNvPicPr>
          <p:nvPr/>
        </p:nvPicPr>
        <p:blipFill>
          <a:blip r:embed="rId7"/>
          <a:stretch>
            <a:fillRect/>
          </a:stretch>
        </p:blipFill>
        <p:spPr>
          <a:xfrm>
            <a:off x="3808854" y="2263616"/>
            <a:ext cx="4193865" cy="538924"/>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996391" y="2735145"/>
            <a:ext cx="1400686" cy="1256081"/>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245264" y="996706"/>
            <a:ext cx="5888083" cy="3072743"/>
          </a:xfrm>
          <a:prstGeom prst="rect">
            <a:avLst/>
          </a:prstGeom>
        </p:spPr>
      </p:pic>
    </p:spTree>
    <p:extLst>
      <p:ext uri="{BB962C8B-B14F-4D97-AF65-F5344CB8AC3E}">
        <p14:creationId xmlns:p14="http://schemas.microsoft.com/office/powerpoint/2010/main" val="632318204"/>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9144000" cy="5143500"/>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a:solidFill>
                  <a:schemeClr val="accent3"/>
                </a:solidFill>
              </a:rPr>
              <a:t>Recommendation Systems</a:t>
            </a:r>
            <a:br>
              <a:rPr lang="en-US" dirty="0">
                <a:ln/>
                <a:solidFill>
                  <a:schemeClr val="accent3"/>
                </a:solidFill>
              </a:rPr>
            </a:br>
            <a:r>
              <a:rPr lang="en-US" dirty="0">
                <a:ln/>
                <a:solidFill>
                  <a:schemeClr val="accent3"/>
                </a:solidFill>
              </a:rPr>
              <a:t>A brief history</a:t>
            </a: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pic>
        <p:nvPicPr>
          <p:cNvPr id="11" name="Picture 10"/>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653704" y="2754414"/>
            <a:ext cx="1342687" cy="1206320"/>
          </a:xfrm>
          <a:prstGeom prst="rect">
            <a:avLst/>
          </a:prstGeom>
        </p:spPr>
      </p:pic>
      <p:pic>
        <p:nvPicPr>
          <p:cNvPr id="12" name="Picture 11"/>
          <p:cNvPicPr>
            <a:picLocks noChangeAspect="1"/>
          </p:cNvPicPr>
          <p:nvPr/>
        </p:nvPicPr>
        <p:blipFill>
          <a:blip r:embed="rId5"/>
          <a:stretch>
            <a:fillRect/>
          </a:stretch>
        </p:blipFill>
        <p:spPr>
          <a:xfrm>
            <a:off x="1015688" y="2735146"/>
            <a:ext cx="1735102" cy="1225588"/>
          </a:xfrm>
          <a:prstGeom prst="rect">
            <a:avLst/>
          </a:prstGeom>
        </p:spPr>
      </p:pic>
      <p:pic>
        <p:nvPicPr>
          <p:cNvPr id="13" name="Picture 1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22826" y="2735145"/>
            <a:ext cx="1913025" cy="127535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390202" y="2641505"/>
            <a:ext cx="2736270" cy="1427944"/>
          </a:xfrm>
          <a:prstGeom prst="rect">
            <a:avLst/>
          </a:prstGeom>
        </p:spPr>
      </p:pic>
      <p:pic>
        <p:nvPicPr>
          <p:cNvPr id="2" name="Picture 1"/>
          <p:cNvPicPr>
            <a:picLocks noChangeAspect="1"/>
          </p:cNvPicPr>
          <p:nvPr/>
        </p:nvPicPr>
        <p:blipFill>
          <a:blip r:embed="rId8"/>
          <a:stretch>
            <a:fillRect/>
          </a:stretch>
        </p:blipFill>
        <p:spPr>
          <a:xfrm>
            <a:off x="3808854" y="2263616"/>
            <a:ext cx="4193865" cy="538924"/>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96391" y="2735145"/>
            <a:ext cx="1400686" cy="1256081"/>
          </a:xfrm>
          <a:prstGeom prst="rect">
            <a:avLst/>
          </a:prstGeom>
        </p:spPr>
      </p:pic>
      <p:pic>
        <p:nvPicPr>
          <p:cNvPr id="6" name="Picture 5"/>
          <p:cNvPicPr>
            <a:picLocks noChangeAspect="1"/>
          </p:cNvPicPr>
          <p:nvPr/>
        </p:nvPicPr>
        <p:blipFill>
          <a:blip r:embed="rId10"/>
          <a:stretch>
            <a:fillRect/>
          </a:stretch>
        </p:blipFill>
        <p:spPr>
          <a:xfrm>
            <a:off x="2884010" y="3553848"/>
            <a:ext cx="2817490" cy="1031201"/>
          </a:xfrm>
          <a:prstGeom prst="rect">
            <a:avLst/>
          </a:prstGeom>
        </p:spPr>
      </p:pic>
    </p:spTree>
    <p:extLst>
      <p:ext uri="{BB962C8B-B14F-4D97-AF65-F5344CB8AC3E}">
        <p14:creationId xmlns:p14="http://schemas.microsoft.com/office/powerpoint/2010/main" val="565227892"/>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DC_PPT_Branded_16-9_0217_full">
  <a:themeElements>
    <a:clrScheme name="TeradataPPT2014 2">
      <a:dk1>
        <a:srgbClr val="3C3C3B"/>
      </a:dk1>
      <a:lt1>
        <a:sysClr val="window" lastClr="FFFFFF"/>
      </a:lt1>
      <a:dk2>
        <a:srgbClr val="0079DB"/>
      </a:dk2>
      <a:lt2>
        <a:srgbClr val="D8D8D8"/>
      </a:lt2>
      <a:accent1>
        <a:srgbClr val="EC881D"/>
      </a:accent1>
      <a:accent2>
        <a:srgbClr val="0079DB"/>
      </a:accent2>
      <a:accent3>
        <a:srgbClr val="CD391F"/>
      </a:accent3>
      <a:accent4>
        <a:srgbClr val="0088A8"/>
      </a:accent4>
      <a:accent5>
        <a:srgbClr val="703092"/>
      </a:accent5>
      <a:accent6>
        <a:srgbClr val="5F6062"/>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miter lim="800000"/>
          <a:headEnd/>
          <a:tailEnd/>
        </a:ln>
        <a:effectLst/>
      </a:spPr>
      <a:bodyPr wrap="square" tIns="91440" bIns="91440" rtlCol="0" anchor="t">
        <a:prstTxWarp prst="textNoShape">
          <a:avLst/>
        </a:prstTxWarp>
        <a:noAutofit/>
      </a:bodyPr>
      <a:lstStyle>
        <a:defPPr>
          <a:defRPr kern="0" dirty="0" err="1" smtClean="0">
            <a:solidFill>
              <a:prstClr val="white"/>
            </a:solidFill>
          </a:defRPr>
        </a:defPPr>
      </a:lst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5000"/>
          </a:lnSpc>
          <a:spcBef>
            <a:spcPts val="400"/>
          </a:spcBef>
          <a:defRPr dirty="0" err="1" smtClean="0">
            <a:solidFill>
              <a:srgbClr val="231F20"/>
            </a:solidFill>
          </a:defRPr>
        </a:defPPr>
      </a:lstStyle>
    </a:txDef>
  </a:objectDefaults>
  <a:extraClrSchemeLst/>
</a:theme>
</file>

<file path=ppt/theme/theme2.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13087</TotalTime>
  <Words>5713</Words>
  <Application>Microsoft Macintosh PowerPoint</Application>
  <PresentationFormat>On-screen Show (16:9)</PresentationFormat>
  <Paragraphs>306</Paragraphs>
  <Slides>43</Slides>
  <Notes>40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Century Gothic</vt:lpstr>
      <vt:lpstr>greek</vt:lpstr>
      <vt:lpstr>Arial</vt:lpstr>
      <vt:lpstr>TDC_PPT_Branded_16-9_0217_full</vt:lpstr>
      <vt:lpstr>PowerPoint Presentation</vt:lpstr>
      <vt:lpstr>Recommendation Systems A brief history</vt:lpstr>
      <vt:lpstr>Recommendation Systems A brief history</vt:lpstr>
      <vt:lpstr>Recommendation Systems A brief history</vt:lpstr>
      <vt:lpstr>Recommendation Systems A brief history</vt:lpstr>
      <vt:lpstr>Recommendation Systems A brief history</vt:lpstr>
      <vt:lpstr>Recommendation Systems A brief history</vt:lpstr>
      <vt:lpstr>Recommendation Systems A brief history</vt:lpstr>
      <vt:lpstr>Recommendation Systems A brief history</vt:lpstr>
      <vt:lpstr>Recommendation Systems A brief history</vt:lpstr>
      <vt:lpstr>The value of recommendations</vt:lpstr>
      <vt:lpstr>Traditional recommendation approaches</vt:lpstr>
      <vt:lpstr>Traditional recommendation approaches</vt:lpstr>
      <vt:lpstr>Traditional recommendation approaches</vt:lpstr>
      <vt:lpstr>Traditional recommendation approaches</vt:lpstr>
      <vt:lpstr>Collaborative Filtering</vt:lpstr>
      <vt:lpstr>Collaborative Filtering</vt:lpstr>
      <vt:lpstr>Collaborative Filtering</vt:lpstr>
      <vt:lpstr>Collaborative Filtering</vt:lpstr>
      <vt:lpstr>Collaborative Filtering</vt:lpstr>
      <vt:lpstr>Collaborative Filtering</vt:lpstr>
      <vt:lpstr>Collaborative Filtering</vt:lpstr>
      <vt:lpstr>Amazon Recommendations</vt:lpstr>
      <vt:lpstr>Amazon Recommendations</vt:lpstr>
      <vt:lpstr>ALS Method for Collaborative Filtering</vt:lpstr>
      <vt:lpstr>ALS Method for Collaborative Filtering</vt:lpstr>
      <vt:lpstr>ALS Method for Collaborative Filtering</vt:lpstr>
      <vt:lpstr>ALS Method for Collaborative Filtering</vt:lpstr>
      <vt:lpstr>ALS Method for Collaborative Filtering</vt:lpstr>
      <vt:lpstr>ALS Method for Collaborative Filtering</vt:lpstr>
      <vt:lpstr>ALS Method for Collaborative Filtering</vt:lpstr>
      <vt:lpstr>Agenda</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PowerPoint Presentation</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Goff, Max K</cp:lastModifiedBy>
  <cp:revision>58</cp:revision>
  <dcterms:modified xsi:type="dcterms:W3CDTF">2017-08-06T21:45:19Z</dcterms:modified>
</cp:coreProperties>
</file>